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autoCompressPictures="0">
  <p:sldMasterIdLst>
    <p:sldMasterId id="2147483664" r:id="rId13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7" r:id="rId25"/>
    <p:sldId id="268" r:id="rId26"/>
    <p:sldId id="269" r:id="rId27"/>
    <p:sldId id="272" r:id="rId28"/>
    <p:sldId id="270" r:id="rId29"/>
    <p:sldId id="271" r:id="rId30"/>
    <p:sldId id="273" r:id="rId31"/>
    <p:sldId id="274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F053B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25000"/>
    <p:restoredTop sz="94670"/>
  </p:normalViewPr>
  <p:slideViewPr>
    <p:cSldViewPr snapToGrid="0" snapToObjects="1">
      <p:cViewPr>
        <p:scale>
          <a:sx n="84" d="100"/>
          <a:sy n="84" d="100"/>
        </p:scale>
        <p:origin x="20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slide" Target="slides/slide18.xml"></Relationship><Relationship Id="rId33" Type="http://schemas.openxmlformats.org/officeDocument/2006/relationships/viewProps" Target="viewProps.xml"></Relationship><Relationship Id="rId34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F0C6F-872E-8E41-BA64-B1A78C096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395CFE-58B1-734D-9876-FE4F1B625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5159EE-6FBC-D54F-935F-5F8574558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A336-4AFD-464B-B2E8-2269B9928293}" type="datetimeFigureOut">
              <a:rPr kumimoji="1" lang="ko-KR" altLang="en-US" smtClean="0"/>
              <a:t>2019. 6. 19.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A27899-EE92-8540-8792-0EB2C3C9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31EE95-E9DC-634E-B82E-F2C16BDD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3417-BC38-104E-94F4-48F1535BB6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2313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37CBC-6897-1C42-85FB-3A4321DAB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020AFD-4BF2-2D45-AEAF-D7CE23061F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025FE8-181F-D24D-9E88-F270BFB2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A336-4AFD-464B-B2E8-2269B9928293}" type="datetimeFigureOut">
              <a:rPr kumimoji="1" lang="ko-KR" altLang="en-US" smtClean="0"/>
              <a:t>2019. 6. 19.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748E58-7613-DC4E-9FD7-BC9573E8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017924-CC91-D640-8178-D98494B76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3417-BC38-104E-94F4-48F1535BB6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9084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92FC6E5-EA62-6946-9DA3-470638A7A6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633B53-B122-0C48-BE0C-551F2FACD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78FC0A-1AB0-9344-AD51-473AF1143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A336-4AFD-464B-B2E8-2269B9928293}" type="datetimeFigureOut">
              <a:rPr kumimoji="1" lang="ko-KR" altLang="en-US" smtClean="0"/>
              <a:t>2019. 6. 19.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2371CC-8AF0-C446-83CE-3601C886D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EE8A1E-AEF2-4546-91E5-59956C528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3417-BC38-104E-94F4-48F1535BB6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3235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A7757-634E-1F49-9739-C51D706AC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3C7669-5E40-0141-AD3E-057EC2118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5B5D92-A839-E243-BD47-9CF6BA768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A336-4AFD-464B-B2E8-2269B9928293}" type="datetimeFigureOut">
              <a:rPr kumimoji="1" lang="ko-KR" altLang="en-US" smtClean="0"/>
              <a:t>2019. 6. 19.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79E7CA-15DC-F64F-8F04-8A726576E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D20E3C-36E4-EB4B-9D98-103A27B1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3417-BC38-104E-94F4-48F1535BB6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501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556CA-F65C-B840-9425-62BE458B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422952-512F-1246-B205-81075BB4E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80C25E-D3FD-D941-A7B3-EEFFCF0DD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A336-4AFD-464B-B2E8-2269B9928293}" type="datetimeFigureOut">
              <a:rPr kumimoji="1" lang="ko-KR" altLang="en-US" smtClean="0"/>
              <a:t>2019. 6. 19.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AC1933-EA7F-EB40-8B69-40B679F6A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40425-CAA9-1542-8150-C350D5BDD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3417-BC38-104E-94F4-48F1535BB6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3884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06BD8-DE57-B94B-A7B1-BCD8D8E0D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C763F0-8661-5941-A3F1-BD21A9509B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6BD69F-4D4C-794B-A9BD-758186E01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F9CFC0-F6B6-1E44-BDF5-AD3609E39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A336-4AFD-464B-B2E8-2269B9928293}" type="datetimeFigureOut">
              <a:rPr kumimoji="1" lang="ko-KR" altLang="en-US" smtClean="0"/>
              <a:t>2019. 6. 19.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C5DBF4-29EA-4B4A-8C5D-861C9F38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829AC9-C1B2-1A45-BB45-6E69333A7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3417-BC38-104E-94F4-48F1535BB6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0440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1FE95-C2A7-294A-ACFB-5DDF6010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E49BDA-51D0-6540-A6A3-63108BF79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198252-BDE7-1B4B-B6BD-EDD80EAC0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8AB8FB-E410-1941-B188-BCF9F0AA37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6412B4-FCF6-A94D-9487-7502ACE815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5A4CEF-E6B1-D44A-B2C9-0CD8B186E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A336-4AFD-464B-B2E8-2269B9928293}" type="datetimeFigureOut">
              <a:rPr kumimoji="1" lang="ko-KR" altLang="en-US" smtClean="0"/>
              <a:t>2019. 6. 19.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20A8ED-74EF-F640-8CA9-9AD79AE0B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79FBBC-DA5C-7B47-A1FB-E19121DE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3417-BC38-104E-94F4-48F1535BB6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4939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D35DD-EC90-A24E-9552-2E4B91297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FED433-A1F6-134B-B749-5BFB91936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A336-4AFD-464B-B2E8-2269B9928293}" type="datetimeFigureOut">
              <a:rPr kumimoji="1" lang="ko-KR" altLang="en-US" smtClean="0"/>
              <a:t>2019. 6. 19.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D6C14A-88E2-D040-8B90-31416F568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8A8D3B-FD42-4441-AF3E-D17674B2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3417-BC38-104E-94F4-48F1535BB6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9579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541A58-178E-6B49-8099-AB7E5651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A336-4AFD-464B-B2E8-2269B9928293}" type="datetimeFigureOut">
              <a:rPr kumimoji="1" lang="ko-KR" altLang="en-US" smtClean="0"/>
              <a:t>2019. 6. 19.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32BEFB-5C2E-EF43-BCC6-07F525528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98F21D-8399-5F41-A57E-6F6B025B4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3417-BC38-104E-94F4-48F1535BB6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101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5D5D63-B43F-5D44-AE4C-C82F98C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FF68ED-064E-554F-AC6A-C8E1754F9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3A533F-D34B-1840-94AC-C553ED8CA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508803-263A-A147-AB0D-1CB9FAAD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A336-4AFD-464B-B2E8-2269B9928293}" type="datetimeFigureOut">
              <a:rPr kumimoji="1" lang="ko-KR" altLang="en-US" smtClean="0"/>
              <a:t>2019. 6. 19.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0E8EF6-FB49-AC48-A426-287B8FD06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C643D9-641A-0741-89A7-27E432FB4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3417-BC38-104E-94F4-48F1535BB6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4962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525246-F9E7-6949-B25E-6CB4DC629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C18F0E-F65F-E849-B3D2-28D95FA86F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8A7ABC-6E27-0D4D-A87C-DF94061FE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17B044-2315-2F4E-A147-287AB1B74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A336-4AFD-464B-B2E8-2269B9928293}" type="datetimeFigureOut">
              <a:rPr kumimoji="1" lang="ko-KR" altLang="en-US" smtClean="0"/>
              <a:t>2019. 6. 19.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F483C6-C620-C341-B57F-59D3B876D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49B718-83BC-3540-907E-03378669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3417-BC38-104E-94F4-48F1535BB6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769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D524090-28B2-F548-8B2B-3F3322CB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39706-FDEA-EF45-9A81-3E3088B66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D1393-2FF4-9E47-AB78-A763A5D7A0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FA336-4AFD-464B-B2E8-2269B9928293}" type="datetimeFigureOut">
              <a:rPr kumimoji="1" lang="ko-KR" altLang="en-US" smtClean="0"/>
              <a:t>2019. 6. 19.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A1D82C-3C9D-E846-9C56-64DE071B08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9D2025-9DA4-1442-8E87-D5EA38461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93417-BC38-104E-94F4-48F1535BB6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2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image10.png"></Relationship><Relationship Id="rId3" Type="http://schemas.openxmlformats.org/officeDocument/2006/relationships/slideLayout" Target="../slideLayouts/slideLayout1.xml"></Relationship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naver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97C582-E475-4142-B776-251AC441A535}"/>
              </a:ext>
            </a:extLst>
          </p:cNvPr>
          <p:cNvSpPr txBox="1"/>
          <p:nvPr/>
        </p:nvSpPr>
        <p:spPr>
          <a:xfrm>
            <a:off x="7849021" y="6137478"/>
            <a:ext cx="4002912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2019</a:t>
            </a:r>
            <a:r>
              <a:rPr kumimoji="1" lang="ko-KR" altLang="en-US" dirty="0">
                <a:solidFill>
                  <a:schemeClr val="bg1"/>
                </a:solidFill>
              </a:rPr>
              <a:t>년 </a:t>
            </a:r>
            <a:r>
              <a:rPr kumimoji="1" lang="en-US" altLang="ko-KR" dirty="0">
                <a:solidFill>
                  <a:schemeClr val="bg1"/>
                </a:solidFill>
              </a:rPr>
              <a:t>6</a:t>
            </a:r>
            <a:r>
              <a:rPr kumimoji="1" lang="ko-KR" altLang="en-US" dirty="0">
                <a:solidFill>
                  <a:schemeClr val="bg1"/>
                </a:solidFill>
              </a:rPr>
              <a:t>월 </a:t>
            </a:r>
            <a:r>
              <a:rPr kumimoji="1" lang="en-US" altLang="ko-KR" dirty="0">
                <a:solidFill>
                  <a:schemeClr val="bg1"/>
                </a:solidFill>
              </a:rPr>
              <a:t>20</a:t>
            </a:r>
            <a:r>
              <a:rPr kumimoji="1" lang="ko-KR" altLang="en-US" dirty="0">
                <a:solidFill>
                  <a:schemeClr val="bg1"/>
                </a:solidFill>
              </a:rPr>
              <a:t>일 </a:t>
            </a:r>
            <a:r>
              <a:rPr kumimoji="1" lang="ko-KR" altLang="en-US" dirty="0" err="1">
                <a:solidFill>
                  <a:schemeClr val="bg1"/>
                </a:solidFill>
              </a:rPr>
              <a:t>몬드라곤</a:t>
            </a:r>
            <a:r>
              <a:rPr kumimoji="1" lang="ko-KR" altLang="en-US" dirty="0">
                <a:solidFill>
                  <a:schemeClr val="bg1"/>
                </a:solidFill>
              </a:rPr>
              <a:t> 교육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315E0-708F-4B49-8EBC-D401505C81C7}"/>
              </a:ext>
            </a:extLst>
          </p:cNvPr>
          <p:cNvSpPr txBox="1"/>
          <p:nvPr/>
        </p:nvSpPr>
        <p:spPr>
          <a:xfrm>
            <a:off x="771525" y="485776"/>
            <a:ext cx="1058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dirty="0">
                <a:solidFill>
                  <a:srgbClr val="0070C0"/>
                </a:solidFill>
              </a:rPr>
              <a:t>n. I</a:t>
            </a:r>
            <a:endParaRPr kumimoji="1" lang="ko-KR" altLang="en-US" sz="48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5300-8B6E-424A-A47E-C5EFCE348414}"/>
              </a:ext>
            </a:extLst>
          </p:cNvPr>
          <p:cNvSpPr txBox="1"/>
          <p:nvPr/>
        </p:nvSpPr>
        <p:spPr>
          <a:xfrm>
            <a:off x="1829828" y="1316773"/>
            <a:ext cx="711517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chemeClr val="bg1"/>
                </a:solidFill>
              </a:rPr>
              <a:t>0.</a:t>
            </a:r>
            <a:r>
              <a:rPr kumimoji="1" lang="ko-KR" altLang="en-US" sz="4400" dirty="0">
                <a:solidFill>
                  <a:schemeClr val="bg1"/>
                </a:solidFill>
              </a:rPr>
              <a:t> </a:t>
            </a:r>
            <a:r>
              <a:rPr kumimoji="1" lang="ko-KR" altLang="en-US" sz="4400" dirty="0" err="1">
                <a:solidFill>
                  <a:schemeClr val="bg1"/>
                </a:solidFill>
              </a:rPr>
              <a:t>웹개발</a:t>
            </a:r>
            <a:endParaRPr kumimoji="1" lang="en-US" altLang="ko-KR" sz="4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ko-KR" sz="4400" dirty="0">
                <a:solidFill>
                  <a:schemeClr val="bg1"/>
                </a:solidFill>
              </a:rPr>
              <a:t>HTML</a:t>
            </a:r>
            <a:r>
              <a:rPr kumimoji="1" lang="ko-KR" altLang="en-US" sz="4400" dirty="0">
                <a:solidFill>
                  <a:schemeClr val="bg1"/>
                </a:solidFill>
              </a:rPr>
              <a:t> 이란</a:t>
            </a:r>
            <a:r>
              <a:rPr kumimoji="1" lang="en-US" altLang="ko-KR" sz="4400" dirty="0">
                <a:solidFill>
                  <a:schemeClr val="bg1"/>
                </a:solidFill>
              </a:rPr>
              <a:t>?</a:t>
            </a:r>
          </a:p>
          <a:p>
            <a:pPr marL="342900" indent="-342900">
              <a:buAutoNum type="arabicPeriod"/>
            </a:pPr>
            <a:r>
              <a:rPr kumimoji="1" lang="en-US" altLang="ko-KR" sz="4400" dirty="0">
                <a:solidFill>
                  <a:schemeClr val="bg1"/>
                </a:solidFill>
              </a:rPr>
              <a:t>CSS </a:t>
            </a:r>
            <a:r>
              <a:rPr kumimoji="1" lang="ko-KR" altLang="en-US" sz="4400" dirty="0">
                <a:solidFill>
                  <a:schemeClr val="bg1"/>
                </a:solidFill>
              </a:rPr>
              <a:t>이란</a:t>
            </a:r>
            <a:r>
              <a:rPr kumimoji="1" lang="en-US" altLang="ko-KR" sz="4400" dirty="0">
                <a:solidFill>
                  <a:schemeClr val="bg1"/>
                </a:solidFill>
              </a:rPr>
              <a:t>?</a:t>
            </a:r>
          </a:p>
          <a:p>
            <a:pPr marL="342900" indent="-342900">
              <a:buAutoNum type="arabicPeriod"/>
            </a:pPr>
            <a:r>
              <a:rPr kumimoji="1" lang="en-US" altLang="ko-KR" sz="4400" dirty="0">
                <a:solidFill>
                  <a:schemeClr val="bg1"/>
                </a:solidFill>
              </a:rPr>
              <a:t>JavaScript</a:t>
            </a:r>
            <a:r>
              <a:rPr kumimoji="1" lang="ko-KR" altLang="en-US" sz="4400" dirty="0">
                <a:solidFill>
                  <a:schemeClr val="bg1"/>
                </a:solidFill>
              </a:rPr>
              <a:t> 소개</a:t>
            </a:r>
            <a:endParaRPr kumimoji="1" lang="en-US" altLang="ko-KR" sz="4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sz="4400" dirty="0">
                <a:solidFill>
                  <a:schemeClr val="bg1"/>
                </a:solidFill>
              </a:rPr>
              <a:t>프로그래밍 규칙</a:t>
            </a:r>
          </a:p>
        </p:txBody>
      </p:sp>
    </p:spTree>
    <p:extLst>
      <p:ext uri="{BB962C8B-B14F-4D97-AF65-F5344CB8AC3E}">
        <p14:creationId xmlns:p14="http://schemas.microsoft.com/office/powerpoint/2010/main" val="3301708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97C582-E475-4142-B776-251AC441A535}"/>
              </a:ext>
            </a:extLst>
          </p:cNvPr>
          <p:cNvSpPr txBox="1"/>
          <p:nvPr/>
        </p:nvSpPr>
        <p:spPr>
          <a:xfrm>
            <a:off x="7849235" y="6137275"/>
            <a:ext cx="4003040" cy="38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2019</a:t>
            </a:r>
            <a:r>
              <a:rPr kumimoji="1" lang="ko-KR" altLang="en-US" dirty="0">
                <a:solidFill>
                  <a:schemeClr val="bg1"/>
                </a:solidFill>
              </a:rPr>
              <a:t>년 </a:t>
            </a:r>
            <a:r>
              <a:rPr kumimoji="1" lang="en-US" altLang="ko-KR" dirty="0">
                <a:solidFill>
                  <a:schemeClr val="bg1"/>
                </a:solidFill>
              </a:rPr>
              <a:t>6</a:t>
            </a:r>
            <a:r>
              <a:rPr kumimoji="1" lang="ko-KR" altLang="en-US" dirty="0">
                <a:solidFill>
                  <a:schemeClr val="bg1"/>
                </a:solidFill>
              </a:rPr>
              <a:t>월 </a:t>
            </a:r>
            <a:r>
              <a:rPr kumimoji="1" lang="en-US" altLang="ko-KR" dirty="0">
                <a:solidFill>
                  <a:schemeClr val="bg1"/>
                </a:solidFill>
              </a:rPr>
              <a:t>20</a:t>
            </a:r>
            <a:r>
              <a:rPr kumimoji="1" lang="ko-KR" altLang="en-US" dirty="0">
                <a:solidFill>
                  <a:schemeClr val="bg1"/>
                </a:solidFill>
              </a:rPr>
              <a:t>일 </a:t>
            </a:r>
            <a:r>
              <a:rPr kumimoji="1" lang="ko-KR" altLang="en-US" dirty="0" err="1">
                <a:solidFill>
                  <a:schemeClr val="bg1"/>
                </a:solidFill>
              </a:rPr>
              <a:t>몬드라곤</a:t>
            </a:r>
            <a:r>
              <a:rPr kumimoji="1" lang="ko-KR" altLang="en-US" dirty="0">
                <a:solidFill>
                  <a:schemeClr val="bg1"/>
                </a:solidFill>
              </a:rPr>
              <a:t> 교육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315E0-708F-4B49-8EBC-D401505C81C7}"/>
              </a:ext>
            </a:extLst>
          </p:cNvPr>
          <p:cNvSpPr txBox="1"/>
          <p:nvPr/>
        </p:nvSpPr>
        <p:spPr>
          <a:xfrm>
            <a:off x="771525" y="485775"/>
            <a:ext cx="1058545" cy="831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dirty="0">
                <a:solidFill>
                  <a:srgbClr val="0070C0"/>
                </a:solidFill>
              </a:rPr>
              <a:t>n. I</a:t>
            </a:r>
            <a:endParaRPr kumimoji="1" lang="ko-KR" altLang="en-US" sz="48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5300-8B6E-424A-A47E-C5EFCE348414}"/>
              </a:ext>
            </a:extLst>
          </p:cNvPr>
          <p:cNvSpPr txBox="1"/>
          <p:nvPr/>
        </p:nvSpPr>
        <p:spPr>
          <a:xfrm>
            <a:off x="1830070" y="549910"/>
            <a:ext cx="7115175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chemeClr val="bg1"/>
                </a:solidFill>
              </a:rPr>
              <a:t>1.</a:t>
            </a:r>
            <a:r>
              <a:rPr kumimoji="1" lang="ko-KR" altLang="en-US" sz="4400" dirty="0">
                <a:solidFill>
                  <a:schemeClr val="bg1"/>
                </a:solidFill>
              </a:rPr>
              <a:t> </a:t>
            </a:r>
            <a:r>
              <a:rPr kumimoji="1" lang="en-US" altLang="ko-KR" sz="4400" dirty="0">
                <a:solidFill>
                  <a:schemeClr val="bg1"/>
                </a:solidFill>
              </a:rPr>
              <a:t>HTML </a:t>
            </a:r>
            <a:r>
              <a:rPr kumimoji="1" lang="ko-KR" altLang="en-US" sz="4400" dirty="0">
                <a:solidFill>
                  <a:schemeClr val="bg1"/>
                </a:solidFill>
              </a:rPr>
              <a:t>이란</a:t>
            </a:r>
            <a:r>
              <a:rPr kumimoji="1" lang="en-US" altLang="ko-KR" sz="4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161FBE-1343-A94D-BCDC-BE3DD2AC8422}"/>
              </a:ext>
            </a:extLst>
          </p:cNvPr>
          <p:cNvSpPr txBox="1"/>
          <p:nvPr/>
        </p:nvSpPr>
        <p:spPr>
          <a:xfrm>
            <a:off x="4872355" y="1657350"/>
            <a:ext cx="246761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rgbClr val="0070C0"/>
                </a:solidFill>
              </a:rPr>
              <a:t>HTML5</a:t>
            </a:r>
            <a:r>
              <a:rPr kumimoji="1" lang="ko-KR" altLang="en-US" sz="3200" dirty="0">
                <a:solidFill>
                  <a:srgbClr val="0070C0"/>
                </a:solidFill>
              </a:rPr>
              <a:t> 특징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9B65D-DC7C-8043-9D1A-8C0743D74BA9}"/>
              </a:ext>
            </a:extLst>
          </p:cNvPr>
          <p:cNvSpPr txBox="1"/>
          <p:nvPr/>
        </p:nvSpPr>
        <p:spPr>
          <a:xfrm>
            <a:off x="2193290" y="2423795"/>
            <a:ext cx="6388100" cy="954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200" b="1" dirty="0">
                <a:solidFill>
                  <a:schemeClr val="bg1"/>
                </a:solidFill>
              </a:rPr>
              <a:t>구조적 </a:t>
            </a:r>
            <a:r>
              <a:rPr kumimoji="1" lang="en-US" altLang="ko-KR" sz="3200" b="1" dirty="0">
                <a:solidFill>
                  <a:schemeClr val="bg1"/>
                </a:solidFill>
              </a:rPr>
              <a:t>&lt;button&gt;</a:t>
            </a:r>
            <a:r>
              <a:rPr kumimoji="1" lang="ko-KR" altLang="en-US" sz="3200" b="1" dirty="0">
                <a:solidFill>
                  <a:schemeClr val="bg1"/>
                </a:solidFill>
              </a:rPr>
              <a:t>버튼</a:t>
            </a:r>
            <a:r>
              <a:rPr kumimoji="1" lang="en-US" altLang="ko-KR" sz="3200" b="1" dirty="0">
                <a:solidFill>
                  <a:schemeClr val="bg1"/>
                </a:solidFill>
              </a:rPr>
              <a:t>&lt;/button&gt;</a:t>
            </a:r>
          </a:p>
          <a:p>
            <a:pPr algn="r"/>
            <a:r>
              <a:rPr kumimoji="1" lang="en-US" altLang="ko-KR" sz="2400" b="1" dirty="0">
                <a:solidFill>
                  <a:schemeClr val="bg1"/>
                </a:solidFill>
              </a:rPr>
              <a:t>-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버튼이라는 글자를 버튼으로 규정한다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1202EB-FA61-3745-ADBA-37BD29553FC3}"/>
              </a:ext>
            </a:extLst>
          </p:cNvPr>
          <p:cNvSpPr txBox="1"/>
          <p:nvPr/>
        </p:nvSpPr>
        <p:spPr>
          <a:xfrm>
            <a:off x="2193290" y="3557270"/>
            <a:ext cx="6377940" cy="1015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200" b="1" dirty="0">
                <a:solidFill>
                  <a:schemeClr val="bg1"/>
                </a:solidFill>
              </a:rPr>
              <a:t>표현적 </a:t>
            </a:r>
            <a:r>
              <a:rPr kumimoji="1" lang="en-US" altLang="ko-KR" sz="3200" b="1" dirty="0">
                <a:solidFill>
                  <a:schemeClr val="bg1"/>
                </a:solidFill>
              </a:rPr>
              <a:t>&lt;strong&gt;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버튼</a:t>
            </a:r>
            <a:r>
              <a:rPr kumimoji="1" lang="en-US" altLang="ko-KR" sz="3200" b="1" dirty="0">
                <a:solidFill>
                  <a:schemeClr val="bg1"/>
                </a:solidFill>
              </a:rPr>
              <a:t>&lt;/strong&gt;</a:t>
            </a:r>
          </a:p>
          <a:p>
            <a:pPr algn="r"/>
            <a:r>
              <a:rPr kumimoji="1" lang="en-US" altLang="ko-KR" sz="2400" b="1" dirty="0">
                <a:solidFill>
                  <a:schemeClr val="bg1"/>
                </a:solidFill>
              </a:rPr>
              <a:t>-</a:t>
            </a:r>
            <a:r>
              <a:rPr kumimoji="1" lang="ko-KR" altLang="en-US" sz="2400" b="1" dirty="0" err="1">
                <a:solidFill>
                  <a:schemeClr val="bg1"/>
                </a:solidFill>
              </a:rPr>
              <a:t>마크업은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기능과 상관없이 외관을 표현한다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6EBFD-9C0A-024E-8F01-E4640CE9202D}"/>
              </a:ext>
            </a:extLst>
          </p:cNvPr>
          <p:cNvSpPr txBox="1"/>
          <p:nvPr/>
        </p:nvSpPr>
        <p:spPr>
          <a:xfrm>
            <a:off x="1505585" y="4760595"/>
            <a:ext cx="7075805" cy="1015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200" b="1" dirty="0">
                <a:solidFill>
                  <a:schemeClr val="bg1"/>
                </a:solidFill>
              </a:rPr>
              <a:t>하이퍼텍스트 </a:t>
            </a:r>
            <a:r>
              <a:rPr kumimoji="1" lang="en-US" altLang="ko-KR" sz="3200" b="1" dirty="0">
                <a:solidFill>
                  <a:schemeClr val="bg1"/>
                </a:solidFill>
              </a:rPr>
              <a:t>&lt;a </a:t>
            </a:r>
            <a:r>
              <a:rPr kumimoji="1" lang="en-US" altLang="ko-KR" sz="3200" b="1" dirty="0" err="1">
                <a:solidFill>
                  <a:schemeClr val="bg1"/>
                </a:solidFill>
              </a:rPr>
              <a:t>src</a:t>
            </a:r>
            <a:r>
              <a:rPr kumimoji="1" lang="en-US" altLang="ko-KR" sz="3200" b="1" dirty="0">
                <a:solidFill>
                  <a:schemeClr val="bg1"/>
                </a:solidFill>
              </a:rPr>
              <a:t>=“/”&gt;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버튼</a:t>
            </a:r>
            <a:r>
              <a:rPr kumimoji="1" lang="en-US" altLang="ko-KR" sz="3200" b="1" dirty="0">
                <a:solidFill>
                  <a:schemeClr val="bg1"/>
                </a:solidFill>
              </a:rPr>
              <a:t>&lt;/a&gt;</a:t>
            </a:r>
          </a:p>
          <a:p>
            <a:pPr algn="r"/>
            <a:r>
              <a:rPr kumimoji="1" lang="en-US" altLang="ko-KR" sz="2400" b="1" dirty="0">
                <a:solidFill>
                  <a:schemeClr val="bg1"/>
                </a:solidFill>
              </a:rPr>
              <a:t>-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문서와 문서를 연결한다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도형 11"/>
          <p:cNvSpPr>
            <a:spLocks/>
          </p:cNvSpPr>
          <p:nvPr/>
        </p:nvSpPr>
        <p:spPr>
          <a:xfrm rot="0">
            <a:off x="8821420" y="1341755"/>
            <a:ext cx="3020060" cy="383984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맑은 고딕" charset="0"/>
                <a:ea typeface="맑은 고딕" charset="0"/>
              </a:rPr>
              <a:t>&lt;Input type = “text”&gt;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맑은 고딕" charset="0"/>
                <a:ea typeface="맑은 고딕" charset="0"/>
              </a:rPr>
              <a:t>입력할 수 있는 창 생성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42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97C582-E475-4142-B776-251AC441A535}"/>
              </a:ext>
            </a:extLst>
          </p:cNvPr>
          <p:cNvSpPr txBox="1"/>
          <p:nvPr/>
        </p:nvSpPr>
        <p:spPr>
          <a:xfrm>
            <a:off x="7849021" y="6137478"/>
            <a:ext cx="4002912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2019</a:t>
            </a:r>
            <a:r>
              <a:rPr kumimoji="1" lang="ko-KR" altLang="en-US" dirty="0">
                <a:solidFill>
                  <a:schemeClr val="bg1"/>
                </a:solidFill>
              </a:rPr>
              <a:t>년 </a:t>
            </a:r>
            <a:r>
              <a:rPr kumimoji="1" lang="en-US" altLang="ko-KR" dirty="0">
                <a:solidFill>
                  <a:schemeClr val="bg1"/>
                </a:solidFill>
              </a:rPr>
              <a:t>6</a:t>
            </a:r>
            <a:r>
              <a:rPr kumimoji="1" lang="ko-KR" altLang="en-US" dirty="0">
                <a:solidFill>
                  <a:schemeClr val="bg1"/>
                </a:solidFill>
              </a:rPr>
              <a:t>월 </a:t>
            </a:r>
            <a:r>
              <a:rPr kumimoji="1" lang="en-US" altLang="ko-KR" dirty="0">
                <a:solidFill>
                  <a:schemeClr val="bg1"/>
                </a:solidFill>
              </a:rPr>
              <a:t>20</a:t>
            </a:r>
            <a:r>
              <a:rPr kumimoji="1" lang="ko-KR" altLang="en-US" dirty="0">
                <a:solidFill>
                  <a:schemeClr val="bg1"/>
                </a:solidFill>
              </a:rPr>
              <a:t>일 </a:t>
            </a:r>
            <a:r>
              <a:rPr kumimoji="1" lang="ko-KR" altLang="en-US" dirty="0" err="1">
                <a:solidFill>
                  <a:schemeClr val="bg1"/>
                </a:solidFill>
              </a:rPr>
              <a:t>몬드라곤</a:t>
            </a:r>
            <a:r>
              <a:rPr kumimoji="1" lang="ko-KR" altLang="en-US" dirty="0">
                <a:solidFill>
                  <a:schemeClr val="bg1"/>
                </a:solidFill>
              </a:rPr>
              <a:t> 교육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315E0-708F-4B49-8EBC-D401505C81C7}"/>
              </a:ext>
            </a:extLst>
          </p:cNvPr>
          <p:cNvSpPr txBox="1"/>
          <p:nvPr/>
        </p:nvSpPr>
        <p:spPr>
          <a:xfrm>
            <a:off x="771525" y="485776"/>
            <a:ext cx="1058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dirty="0">
                <a:solidFill>
                  <a:srgbClr val="0070C0"/>
                </a:solidFill>
              </a:rPr>
              <a:t>n. I</a:t>
            </a:r>
            <a:endParaRPr kumimoji="1" lang="ko-KR" altLang="en-US" sz="48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5300-8B6E-424A-A47E-C5EFCE348414}"/>
              </a:ext>
            </a:extLst>
          </p:cNvPr>
          <p:cNvSpPr txBox="1"/>
          <p:nvPr/>
        </p:nvSpPr>
        <p:spPr>
          <a:xfrm>
            <a:off x="1829828" y="549655"/>
            <a:ext cx="7115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chemeClr val="bg1"/>
                </a:solidFill>
              </a:rPr>
              <a:t>2.</a:t>
            </a:r>
            <a:r>
              <a:rPr kumimoji="1" lang="ko-KR" altLang="en-US" sz="4400" dirty="0">
                <a:solidFill>
                  <a:schemeClr val="bg1"/>
                </a:solidFill>
              </a:rPr>
              <a:t> </a:t>
            </a:r>
            <a:r>
              <a:rPr kumimoji="1" lang="en-US" altLang="ko-KR" sz="4400" dirty="0">
                <a:solidFill>
                  <a:schemeClr val="bg1"/>
                </a:solidFill>
              </a:rPr>
              <a:t>CSS </a:t>
            </a:r>
            <a:r>
              <a:rPr kumimoji="1" lang="ko-KR" altLang="en-US" sz="4400" dirty="0">
                <a:solidFill>
                  <a:schemeClr val="bg1"/>
                </a:solidFill>
              </a:rPr>
              <a:t>이란</a:t>
            </a:r>
            <a:r>
              <a:rPr kumimoji="1" lang="en-US" altLang="ko-KR" sz="4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161FBE-1343-A94D-BCDC-BE3DD2AC8422}"/>
              </a:ext>
            </a:extLst>
          </p:cNvPr>
          <p:cNvSpPr txBox="1"/>
          <p:nvPr/>
        </p:nvSpPr>
        <p:spPr>
          <a:xfrm>
            <a:off x="4872038" y="1657349"/>
            <a:ext cx="1117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rgbClr val="0070C0"/>
                </a:solidFill>
              </a:rPr>
              <a:t>CSS3</a:t>
            </a:r>
            <a:endParaRPr kumimoji="1" lang="ko-KR" altLang="en-US" sz="3200" dirty="0">
              <a:solidFill>
                <a:srgbClr val="0070C0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3438025-EAB8-BF47-8636-D4541C0C1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2242124"/>
            <a:ext cx="6688173" cy="33299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CAE64A-1963-0345-A944-C202F57CC5E6}"/>
              </a:ext>
            </a:extLst>
          </p:cNvPr>
          <p:cNvSpPr txBox="1"/>
          <p:nvPr/>
        </p:nvSpPr>
        <p:spPr>
          <a:xfrm>
            <a:off x="7829613" y="2242124"/>
            <a:ext cx="402232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/>
                </a:solidFill>
              </a:rPr>
              <a:t>Cascading</a:t>
            </a:r>
          </a:p>
          <a:p>
            <a:pPr algn="r"/>
            <a:r>
              <a:rPr kumimoji="1" lang="en-US" altLang="ko-KR" sz="3200" b="1" dirty="0">
                <a:solidFill>
                  <a:schemeClr val="bg1"/>
                </a:solidFill>
              </a:rPr>
              <a:t>Style Sheets</a:t>
            </a:r>
          </a:p>
          <a:p>
            <a:pPr algn="r"/>
            <a:endParaRPr kumimoji="1" lang="en-US" altLang="ko-KR" sz="3200" b="1" dirty="0">
              <a:solidFill>
                <a:schemeClr val="bg1"/>
              </a:solidFill>
            </a:endParaRPr>
          </a:p>
          <a:p>
            <a:pPr algn="r"/>
            <a:r>
              <a:rPr kumimoji="1" lang="ko-KR" altLang="en-US" sz="3200" b="1" dirty="0">
                <a:solidFill>
                  <a:schemeClr val="bg1"/>
                </a:solidFill>
              </a:rPr>
              <a:t>레이아웃과 스타일을</a:t>
            </a:r>
            <a:endParaRPr kumimoji="1" lang="en-US" altLang="ko-KR" sz="3200" b="1" dirty="0">
              <a:solidFill>
                <a:schemeClr val="bg1"/>
              </a:solidFill>
            </a:endParaRPr>
          </a:p>
          <a:p>
            <a:pPr algn="r"/>
            <a:r>
              <a:rPr kumimoji="1" lang="ko-KR" altLang="en-US" sz="3200" b="1" dirty="0" err="1">
                <a:solidFill>
                  <a:schemeClr val="bg1"/>
                </a:solidFill>
              </a:rPr>
              <a:t>정의할때</a:t>
            </a:r>
            <a:r>
              <a:rPr kumimoji="1" lang="ko-KR" altLang="en-US" sz="3200" b="1" dirty="0">
                <a:solidFill>
                  <a:schemeClr val="bg1"/>
                </a:solidFill>
              </a:rPr>
              <a:t> 사용</a:t>
            </a:r>
            <a:endParaRPr kumimoji="1" lang="ko-KR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020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97C582-E475-4142-B776-251AC441A535}"/>
              </a:ext>
            </a:extLst>
          </p:cNvPr>
          <p:cNvSpPr txBox="1"/>
          <p:nvPr/>
        </p:nvSpPr>
        <p:spPr>
          <a:xfrm>
            <a:off x="7849021" y="6137478"/>
            <a:ext cx="4002912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2019</a:t>
            </a:r>
            <a:r>
              <a:rPr kumimoji="1" lang="ko-KR" altLang="en-US" dirty="0">
                <a:solidFill>
                  <a:schemeClr val="bg1"/>
                </a:solidFill>
              </a:rPr>
              <a:t>년 </a:t>
            </a:r>
            <a:r>
              <a:rPr kumimoji="1" lang="en-US" altLang="ko-KR" dirty="0">
                <a:solidFill>
                  <a:schemeClr val="bg1"/>
                </a:solidFill>
              </a:rPr>
              <a:t>6</a:t>
            </a:r>
            <a:r>
              <a:rPr kumimoji="1" lang="ko-KR" altLang="en-US" dirty="0">
                <a:solidFill>
                  <a:schemeClr val="bg1"/>
                </a:solidFill>
              </a:rPr>
              <a:t>월 </a:t>
            </a:r>
            <a:r>
              <a:rPr kumimoji="1" lang="en-US" altLang="ko-KR" dirty="0">
                <a:solidFill>
                  <a:schemeClr val="bg1"/>
                </a:solidFill>
              </a:rPr>
              <a:t>20</a:t>
            </a:r>
            <a:r>
              <a:rPr kumimoji="1" lang="ko-KR" altLang="en-US" dirty="0">
                <a:solidFill>
                  <a:schemeClr val="bg1"/>
                </a:solidFill>
              </a:rPr>
              <a:t>일 </a:t>
            </a:r>
            <a:r>
              <a:rPr kumimoji="1" lang="ko-KR" altLang="en-US" dirty="0" err="1">
                <a:solidFill>
                  <a:schemeClr val="bg1"/>
                </a:solidFill>
              </a:rPr>
              <a:t>몬드라곤</a:t>
            </a:r>
            <a:r>
              <a:rPr kumimoji="1" lang="ko-KR" altLang="en-US" dirty="0">
                <a:solidFill>
                  <a:schemeClr val="bg1"/>
                </a:solidFill>
              </a:rPr>
              <a:t> 교육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315E0-708F-4B49-8EBC-D401505C81C7}"/>
              </a:ext>
            </a:extLst>
          </p:cNvPr>
          <p:cNvSpPr txBox="1"/>
          <p:nvPr/>
        </p:nvSpPr>
        <p:spPr>
          <a:xfrm>
            <a:off x="771525" y="485776"/>
            <a:ext cx="1058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dirty="0">
                <a:solidFill>
                  <a:srgbClr val="0070C0"/>
                </a:solidFill>
              </a:rPr>
              <a:t>n. I</a:t>
            </a:r>
            <a:endParaRPr kumimoji="1" lang="ko-KR" altLang="en-US" sz="48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5300-8B6E-424A-A47E-C5EFCE348414}"/>
              </a:ext>
            </a:extLst>
          </p:cNvPr>
          <p:cNvSpPr txBox="1"/>
          <p:nvPr/>
        </p:nvSpPr>
        <p:spPr>
          <a:xfrm>
            <a:off x="1829828" y="549655"/>
            <a:ext cx="7115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chemeClr val="bg1"/>
                </a:solidFill>
              </a:rPr>
              <a:t>2.</a:t>
            </a:r>
            <a:r>
              <a:rPr kumimoji="1" lang="ko-KR" altLang="en-US" sz="4400" dirty="0">
                <a:solidFill>
                  <a:schemeClr val="bg1"/>
                </a:solidFill>
              </a:rPr>
              <a:t> </a:t>
            </a:r>
            <a:r>
              <a:rPr kumimoji="1" lang="en-US" altLang="ko-KR" sz="4400" dirty="0">
                <a:solidFill>
                  <a:schemeClr val="bg1"/>
                </a:solidFill>
              </a:rPr>
              <a:t>CSS </a:t>
            </a:r>
            <a:r>
              <a:rPr kumimoji="1" lang="ko-KR" altLang="en-US" sz="4400" dirty="0">
                <a:solidFill>
                  <a:schemeClr val="bg1"/>
                </a:solidFill>
              </a:rPr>
              <a:t>이란</a:t>
            </a:r>
            <a:r>
              <a:rPr kumimoji="1" lang="en-US" altLang="ko-KR" sz="4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161FBE-1343-A94D-BCDC-BE3DD2AC8422}"/>
              </a:ext>
            </a:extLst>
          </p:cNvPr>
          <p:cNvSpPr txBox="1"/>
          <p:nvPr/>
        </p:nvSpPr>
        <p:spPr>
          <a:xfrm>
            <a:off x="4872038" y="1657349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rgbClr val="0070C0"/>
                </a:solidFill>
              </a:rPr>
              <a:t>CSS3</a:t>
            </a:r>
            <a:r>
              <a:rPr kumimoji="1" lang="ko-KR" altLang="en-US" sz="3200" dirty="0">
                <a:solidFill>
                  <a:srgbClr val="0070C0"/>
                </a:solidFill>
              </a:rPr>
              <a:t> </a:t>
            </a:r>
            <a:r>
              <a:rPr kumimoji="1" lang="ko-KR" altLang="en-US" sz="3200" dirty="0" err="1">
                <a:solidFill>
                  <a:srgbClr val="0070C0"/>
                </a:solidFill>
              </a:rPr>
              <a:t>역활</a:t>
            </a:r>
            <a:endParaRPr kumimoji="1" lang="ko-KR" altLang="en-US" sz="3200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CAE64A-1963-0345-A944-C202F57CC5E6}"/>
              </a:ext>
            </a:extLst>
          </p:cNvPr>
          <p:cNvSpPr txBox="1"/>
          <p:nvPr/>
        </p:nvSpPr>
        <p:spPr>
          <a:xfrm>
            <a:off x="8800514" y="2242124"/>
            <a:ext cx="330898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200" b="1" dirty="0">
                <a:solidFill>
                  <a:schemeClr val="bg1"/>
                </a:solidFill>
              </a:rPr>
              <a:t>키워드를 활용</a:t>
            </a:r>
            <a:endParaRPr kumimoji="1" lang="en-US" altLang="ko-KR" sz="3200" b="1" dirty="0">
              <a:solidFill>
                <a:schemeClr val="bg1"/>
              </a:solidFill>
            </a:endParaRPr>
          </a:p>
          <a:p>
            <a:pPr algn="r"/>
            <a:r>
              <a:rPr kumimoji="1" lang="en-US" altLang="ko-KR" sz="3200" b="1" dirty="0">
                <a:solidFill>
                  <a:schemeClr val="bg1"/>
                </a:solidFill>
              </a:rPr>
              <a:t>Background</a:t>
            </a:r>
          </a:p>
          <a:p>
            <a:pPr algn="r"/>
            <a:r>
              <a:rPr kumimoji="1" lang="en-US" altLang="ko-KR" sz="3200" b="1" dirty="0">
                <a:solidFill>
                  <a:schemeClr val="bg1"/>
                </a:solidFill>
              </a:rPr>
              <a:t>Width Height</a:t>
            </a:r>
          </a:p>
          <a:p>
            <a:pPr algn="r"/>
            <a:endParaRPr kumimoji="1" lang="en-US" altLang="ko-KR" sz="3200" b="1" dirty="0">
              <a:solidFill>
                <a:schemeClr val="bg1"/>
              </a:solidFill>
            </a:endParaRPr>
          </a:p>
          <a:p>
            <a:pPr algn="r"/>
            <a:r>
              <a:rPr kumimoji="1" lang="ko-KR" altLang="en-US" sz="3200" b="1" dirty="0">
                <a:solidFill>
                  <a:schemeClr val="bg1"/>
                </a:solidFill>
              </a:rPr>
              <a:t>모양</a:t>
            </a:r>
            <a:r>
              <a:rPr kumimoji="1" lang="en-US" altLang="ko-KR" sz="3200" b="1" dirty="0">
                <a:solidFill>
                  <a:schemeClr val="bg1"/>
                </a:solidFill>
              </a:rPr>
              <a:t>,</a:t>
            </a:r>
            <a:r>
              <a:rPr kumimoji="1" lang="ko-KR" altLang="en-US" sz="3200" b="1" dirty="0">
                <a:solidFill>
                  <a:schemeClr val="bg1"/>
                </a:solidFill>
              </a:rPr>
              <a:t> 크기</a:t>
            </a:r>
            <a:r>
              <a:rPr kumimoji="1" lang="en-US" altLang="ko-KR" sz="3200" b="1" dirty="0">
                <a:solidFill>
                  <a:schemeClr val="bg1"/>
                </a:solidFill>
              </a:rPr>
              <a:t>,</a:t>
            </a:r>
          </a:p>
          <a:p>
            <a:pPr algn="r"/>
            <a:r>
              <a:rPr kumimoji="1" lang="ko-KR" altLang="en-US" sz="3200" b="1" dirty="0">
                <a:solidFill>
                  <a:schemeClr val="bg1"/>
                </a:solidFill>
              </a:rPr>
              <a:t>색상</a:t>
            </a:r>
            <a:r>
              <a:rPr kumimoji="1" lang="en-US" altLang="ko-KR" sz="3200" b="1" dirty="0">
                <a:solidFill>
                  <a:schemeClr val="bg1"/>
                </a:solidFill>
              </a:rPr>
              <a:t>,</a:t>
            </a:r>
            <a:r>
              <a:rPr kumimoji="1" lang="ko-KR" altLang="en-US" sz="3200" b="1" dirty="0">
                <a:solidFill>
                  <a:schemeClr val="bg1"/>
                </a:solidFill>
              </a:rPr>
              <a:t> </a:t>
            </a:r>
            <a:r>
              <a:rPr kumimoji="1" lang="ko-KR" altLang="en-US" sz="3200" b="1" dirty="0" err="1">
                <a:solidFill>
                  <a:schemeClr val="bg1"/>
                </a:solidFill>
              </a:rPr>
              <a:t>세부디자인</a:t>
            </a:r>
            <a:endParaRPr kumimoji="1" lang="en-US" altLang="ko-KR" sz="32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15E46B-E98D-2849-87A9-C72BBC1CF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67" y="2242417"/>
            <a:ext cx="8460447" cy="374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63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97C582-E475-4142-B776-251AC441A535}"/>
              </a:ext>
            </a:extLst>
          </p:cNvPr>
          <p:cNvSpPr txBox="1"/>
          <p:nvPr/>
        </p:nvSpPr>
        <p:spPr>
          <a:xfrm>
            <a:off x="7849235" y="6137275"/>
            <a:ext cx="4003040" cy="38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2019</a:t>
            </a:r>
            <a:r>
              <a:rPr kumimoji="1" lang="ko-KR" altLang="en-US" dirty="0">
                <a:solidFill>
                  <a:schemeClr val="bg1"/>
                </a:solidFill>
              </a:rPr>
              <a:t>년 </a:t>
            </a:r>
            <a:r>
              <a:rPr kumimoji="1" lang="en-US" altLang="ko-KR" dirty="0">
                <a:solidFill>
                  <a:schemeClr val="bg1"/>
                </a:solidFill>
              </a:rPr>
              <a:t>6</a:t>
            </a:r>
            <a:r>
              <a:rPr kumimoji="1" lang="ko-KR" altLang="en-US" dirty="0">
                <a:solidFill>
                  <a:schemeClr val="bg1"/>
                </a:solidFill>
              </a:rPr>
              <a:t>월 </a:t>
            </a:r>
            <a:r>
              <a:rPr kumimoji="1" lang="en-US" altLang="ko-KR" dirty="0">
                <a:solidFill>
                  <a:schemeClr val="bg1"/>
                </a:solidFill>
              </a:rPr>
              <a:t>20</a:t>
            </a:r>
            <a:r>
              <a:rPr kumimoji="1" lang="ko-KR" altLang="en-US" dirty="0">
                <a:solidFill>
                  <a:schemeClr val="bg1"/>
                </a:solidFill>
              </a:rPr>
              <a:t>일 </a:t>
            </a:r>
            <a:r>
              <a:rPr kumimoji="1" lang="ko-KR" altLang="en-US" dirty="0" err="1">
                <a:solidFill>
                  <a:schemeClr val="bg1"/>
                </a:solidFill>
              </a:rPr>
              <a:t>몬드라곤</a:t>
            </a:r>
            <a:r>
              <a:rPr kumimoji="1" lang="ko-KR" altLang="en-US" dirty="0">
                <a:solidFill>
                  <a:schemeClr val="bg1"/>
                </a:solidFill>
              </a:rPr>
              <a:t> 교육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315E0-708F-4B49-8EBC-D401505C81C7}"/>
              </a:ext>
            </a:extLst>
          </p:cNvPr>
          <p:cNvSpPr txBox="1"/>
          <p:nvPr/>
        </p:nvSpPr>
        <p:spPr>
          <a:xfrm>
            <a:off x="771525" y="485775"/>
            <a:ext cx="1058545" cy="831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dirty="0">
                <a:solidFill>
                  <a:srgbClr val="0070C0"/>
                </a:solidFill>
              </a:rPr>
              <a:t>n. I</a:t>
            </a:r>
            <a:endParaRPr kumimoji="1" lang="ko-KR" altLang="en-US" sz="48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5300-8B6E-424A-A47E-C5EFCE348414}"/>
              </a:ext>
            </a:extLst>
          </p:cNvPr>
          <p:cNvSpPr txBox="1"/>
          <p:nvPr/>
        </p:nvSpPr>
        <p:spPr>
          <a:xfrm>
            <a:off x="1830070" y="549910"/>
            <a:ext cx="7115175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chemeClr val="bg1"/>
                </a:solidFill>
              </a:rPr>
              <a:t>2.</a:t>
            </a:r>
            <a:r>
              <a:rPr kumimoji="1" lang="ko-KR" altLang="en-US" sz="4400" dirty="0">
                <a:solidFill>
                  <a:schemeClr val="bg1"/>
                </a:solidFill>
              </a:rPr>
              <a:t> </a:t>
            </a:r>
            <a:r>
              <a:rPr kumimoji="1" lang="en-US" altLang="ko-KR" sz="4400" dirty="0">
                <a:solidFill>
                  <a:schemeClr val="bg1"/>
                </a:solidFill>
              </a:rPr>
              <a:t>CSS </a:t>
            </a:r>
            <a:r>
              <a:rPr kumimoji="1" lang="ko-KR" altLang="en-US" sz="4400" dirty="0">
                <a:solidFill>
                  <a:schemeClr val="bg1"/>
                </a:solidFill>
              </a:rPr>
              <a:t>이란</a:t>
            </a:r>
            <a:r>
              <a:rPr kumimoji="1" lang="en-US" altLang="ko-KR" sz="4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161FBE-1343-A94D-BCDC-BE3DD2AC8422}"/>
              </a:ext>
            </a:extLst>
          </p:cNvPr>
          <p:cNvSpPr txBox="1"/>
          <p:nvPr/>
        </p:nvSpPr>
        <p:spPr>
          <a:xfrm>
            <a:off x="4872355" y="1657350"/>
            <a:ext cx="208280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rgbClr val="0070C0"/>
                </a:solidFill>
              </a:rPr>
              <a:t>CSS3</a:t>
            </a:r>
            <a:r>
              <a:rPr kumimoji="1" lang="ko-KR" altLang="en-US" sz="3200" dirty="0">
                <a:solidFill>
                  <a:srgbClr val="0070C0"/>
                </a:solidFill>
              </a:rPr>
              <a:t> 특징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9B65D-DC7C-8043-9D1A-8C0743D74BA9}"/>
              </a:ext>
            </a:extLst>
          </p:cNvPr>
          <p:cNvSpPr txBox="1"/>
          <p:nvPr/>
        </p:nvSpPr>
        <p:spPr>
          <a:xfrm>
            <a:off x="635000" y="2423795"/>
            <a:ext cx="7946390" cy="954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200" b="1" dirty="0" err="1">
                <a:solidFill>
                  <a:schemeClr val="bg1"/>
                </a:solidFill>
              </a:rPr>
              <a:t>분리성</a:t>
            </a:r>
            <a:r>
              <a:rPr kumimoji="1" lang="ko-KR" altLang="en-US" sz="3200" b="1" dirty="0">
                <a:solidFill>
                  <a:schemeClr val="bg1"/>
                </a:solidFill>
              </a:rPr>
              <a:t> </a:t>
            </a:r>
            <a:r>
              <a:rPr kumimoji="1" lang="en-US" altLang="ko-KR" sz="3200" b="1" dirty="0">
                <a:solidFill>
                  <a:schemeClr val="bg1"/>
                </a:solidFill>
              </a:rPr>
              <a:t>&lt;link ref=“</a:t>
            </a:r>
            <a:r>
              <a:rPr kumimoji="1" lang="en-US" altLang="ko-KR" sz="3200" b="1" dirty="0" err="1">
                <a:solidFill>
                  <a:schemeClr val="bg1"/>
                </a:solidFill>
              </a:rPr>
              <a:t>s.css</a:t>
            </a:r>
            <a:r>
              <a:rPr kumimoji="1" lang="en-US" altLang="ko-KR" sz="3200" b="1" dirty="0">
                <a:solidFill>
                  <a:schemeClr val="bg1"/>
                </a:solidFill>
              </a:rPr>
              <a:t>”&gt;</a:t>
            </a:r>
          </a:p>
          <a:p>
            <a:pPr algn="r"/>
            <a:r>
              <a:rPr kumimoji="1" lang="en-US" altLang="ko-KR" sz="2400" b="1" dirty="0">
                <a:solidFill>
                  <a:schemeClr val="bg1"/>
                </a:solidFill>
              </a:rPr>
              <a:t>-CSS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디자인적 요소만 분리하여 유지보수가 용이해 진다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1202EB-FA61-3745-ADBA-37BD29553FC3}"/>
              </a:ext>
            </a:extLst>
          </p:cNvPr>
          <p:cNvSpPr txBox="1"/>
          <p:nvPr/>
        </p:nvSpPr>
        <p:spPr>
          <a:xfrm>
            <a:off x="1786890" y="3557270"/>
            <a:ext cx="6784340" cy="954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200" b="1" dirty="0">
                <a:solidFill>
                  <a:schemeClr val="bg1"/>
                </a:solidFill>
              </a:rPr>
              <a:t>순차적 </a:t>
            </a:r>
            <a:r>
              <a:rPr kumimoji="1" lang="en-US" altLang="ko-KR" sz="3200" b="1" dirty="0">
                <a:solidFill>
                  <a:schemeClr val="bg1"/>
                </a:solidFill>
              </a:rPr>
              <a:t>&lt;style&gt;.a{}&lt;/style&gt;</a:t>
            </a:r>
          </a:p>
          <a:p>
            <a:pPr algn="r"/>
            <a:r>
              <a:rPr kumimoji="1" lang="en-US" altLang="ko-KR" sz="2400" b="1" dirty="0">
                <a:solidFill>
                  <a:schemeClr val="bg1"/>
                </a:solidFill>
              </a:rPr>
              <a:t>-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가장 마지막에 선언된 스타일이 최종 적용된다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5529D7-10E0-F54F-B698-651835B5A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545" y="4691380"/>
            <a:ext cx="7005320" cy="1400175"/>
          </a:xfrm>
          <a:prstGeom prst="rect">
            <a:avLst/>
          </a:prstGeom>
        </p:spPr>
      </p:pic>
      <p:sp>
        <p:nvSpPr>
          <p:cNvPr id="11" name="도형 10"/>
          <p:cNvSpPr>
            <a:spLocks/>
          </p:cNvSpPr>
          <p:nvPr/>
        </p:nvSpPr>
        <p:spPr>
          <a:xfrm rot="0">
            <a:off x="8896350" y="4758690"/>
            <a:ext cx="2522855" cy="116840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맑은 고딕" charset="0"/>
                <a:ea typeface="맑은 고딕" charset="0"/>
              </a:rPr>
              <a:t>&gt;&gt; </a:t>
            </a:r>
            <a:r>
              <a:rPr lang="en-US" altLang="ko-KR" sz="1800">
                <a:latin typeface="맑은 고딕" charset="0"/>
                <a:ea typeface="맑은 고딕" charset="0"/>
              </a:rPr>
              <a:t>Hex(16진수)코드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729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97C582-E475-4142-B776-251AC441A535}"/>
              </a:ext>
            </a:extLst>
          </p:cNvPr>
          <p:cNvSpPr txBox="1"/>
          <p:nvPr/>
        </p:nvSpPr>
        <p:spPr>
          <a:xfrm>
            <a:off x="7849021" y="6137478"/>
            <a:ext cx="4002912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2019</a:t>
            </a:r>
            <a:r>
              <a:rPr kumimoji="1" lang="ko-KR" altLang="en-US" dirty="0">
                <a:solidFill>
                  <a:schemeClr val="bg1"/>
                </a:solidFill>
              </a:rPr>
              <a:t>년 </a:t>
            </a:r>
            <a:r>
              <a:rPr kumimoji="1" lang="en-US" altLang="ko-KR" dirty="0">
                <a:solidFill>
                  <a:schemeClr val="bg1"/>
                </a:solidFill>
              </a:rPr>
              <a:t>6</a:t>
            </a:r>
            <a:r>
              <a:rPr kumimoji="1" lang="ko-KR" altLang="en-US" dirty="0">
                <a:solidFill>
                  <a:schemeClr val="bg1"/>
                </a:solidFill>
              </a:rPr>
              <a:t>월 </a:t>
            </a:r>
            <a:r>
              <a:rPr kumimoji="1" lang="en-US" altLang="ko-KR" dirty="0">
                <a:solidFill>
                  <a:schemeClr val="bg1"/>
                </a:solidFill>
              </a:rPr>
              <a:t>20</a:t>
            </a:r>
            <a:r>
              <a:rPr kumimoji="1" lang="ko-KR" altLang="en-US" dirty="0">
                <a:solidFill>
                  <a:schemeClr val="bg1"/>
                </a:solidFill>
              </a:rPr>
              <a:t>일 </a:t>
            </a:r>
            <a:r>
              <a:rPr kumimoji="1" lang="ko-KR" altLang="en-US" dirty="0" err="1">
                <a:solidFill>
                  <a:schemeClr val="bg1"/>
                </a:solidFill>
              </a:rPr>
              <a:t>몬드라곤</a:t>
            </a:r>
            <a:r>
              <a:rPr kumimoji="1" lang="ko-KR" altLang="en-US" dirty="0">
                <a:solidFill>
                  <a:schemeClr val="bg1"/>
                </a:solidFill>
              </a:rPr>
              <a:t> 교육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315E0-708F-4B49-8EBC-D401505C81C7}"/>
              </a:ext>
            </a:extLst>
          </p:cNvPr>
          <p:cNvSpPr txBox="1"/>
          <p:nvPr/>
        </p:nvSpPr>
        <p:spPr>
          <a:xfrm>
            <a:off x="771525" y="485776"/>
            <a:ext cx="1058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dirty="0">
                <a:solidFill>
                  <a:srgbClr val="0070C0"/>
                </a:solidFill>
              </a:rPr>
              <a:t>n. I</a:t>
            </a:r>
            <a:endParaRPr kumimoji="1" lang="ko-KR" altLang="en-US" sz="48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5300-8B6E-424A-A47E-C5EFCE348414}"/>
              </a:ext>
            </a:extLst>
          </p:cNvPr>
          <p:cNvSpPr txBox="1"/>
          <p:nvPr/>
        </p:nvSpPr>
        <p:spPr>
          <a:xfrm>
            <a:off x="1829828" y="549655"/>
            <a:ext cx="7115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chemeClr val="bg1"/>
                </a:solidFill>
              </a:rPr>
              <a:t>2.</a:t>
            </a:r>
            <a:r>
              <a:rPr kumimoji="1" lang="ko-KR" altLang="en-US" sz="4400" dirty="0">
                <a:solidFill>
                  <a:schemeClr val="bg1"/>
                </a:solidFill>
              </a:rPr>
              <a:t> </a:t>
            </a:r>
            <a:r>
              <a:rPr kumimoji="1" lang="en-US" altLang="ko-KR" sz="4400" dirty="0">
                <a:solidFill>
                  <a:schemeClr val="bg1"/>
                </a:solidFill>
              </a:rPr>
              <a:t>CSS </a:t>
            </a:r>
            <a:r>
              <a:rPr kumimoji="1" lang="ko-KR" altLang="en-US" sz="4400" dirty="0">
                <a:solidFill>
                  <a:schemeClr val="bg1"/>
                </a:solidFill>
              </a:rPr>
              <a:t>이란</a:t>
            </a:r>
            <a:r>
              <a:rPr kumimoji="1" lang="en-US" altLang="ko-KR" sz="4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161FBE-1343-A94D-BCDC-BE3DD2AC8422}"/>
              </a:ext>
            </a:extLst>
          </p:cNvPr>
          <p:cNvSpPr txBox="1"/>
          <p:nvPr/>
        </p:nvSpPr>
        <p:spPr>
          <a:xfrm>
            <a:off x="4872038" y="1657349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rgbClr val="0070C0"/>
                </a:solidFill>
              </a:rPr>
              <a:t>CSS3</a:t>
            </a:r>
            <a:r>
              <a:rPr kumimoji="1" lang="ko-KR" altLang="en-US" sz="3200" dirty="0">
                <a:solidFill>
                  <a:srgbClr val="0070C0"/>
                </a:solidFill>
              </a:rPr>
              <a:t> 비교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F5EC99-1C9D-E640-B287-329D2A5A6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242124"/>
            <a:ext cx="10287000" cy="3523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F717CE-E1AA-5F4A-A042-F7929C466B5F}"/>
              </a:ext>
            </a:extLst>
          </p:cNvPr>
          <p:cNvSpPr txBox="1"/>
          <p:nvPr/>
        </p:nvSpPr>
        <p:spPr>
          <a:xfrm>
            <a:off x="7849021" y="1761260"/>
            <a:ext cx="3649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React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반응형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웹페이지도</a:t>
            </a:r>
            <a:r>
              <a:rPr kumimoji="1" lang="ko-KR" altLang="en-US" sz="2000" dirty="0">
                <a:solidFill>
                  <a:schemeClr val="bg1"/>
                </a:solidFill>
              </a:rPr>
              <a:t> 해당</a:t>
            </a:r>
          </a:p>
        </p:txBody>
      </p:sp>
    </p:spTree>
    <p:extLst>
      <p:ext uri="{BB962C8B-B14F-4D97-AF65-F5344CB8AC3E}">
        <p14:creationId xmlns:p14="http://schemas.microsoft.com/office/powerpoint/2010/main" val="261454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97C582-E475-4142-B776-251AC441A535}"/>
              </a:ext>
            </a:extLst>
          </p:cNvPr>
          <p:cNvSpPr txBox="1"/>
          <p:nvPr/>
        </p:nvSpPr>
        <p:spPr>
          <a:xfrm>
            <a:off x="7849021" y="6137478"/>
            <a:ext cx="4002912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2019</a:t>
            </a:r>
            <a:r>
              <a:rPr kumimoji="1" lang="ko-KR" altLang="en-US" dirty="0">
                <a:solidFill>
                  <a:schemeClr val="bg1"/>
                </a:solidFill>
              </a:rPr>
              <a:t>년 </a:t>
            </a:r>
            <a:r>
              <a:rPr kumimoji="1" lang="en-US" altLang="ko-KR" dirty="0">
                <a:solidFill>
                  <a:schemeClr val="bg1"/>
                </a:solidFill>
              </a:rPr>
              <a:t>6</a:t>
            </a:r>
            <a:r>
              <a:rPr kumimoji="1" lang="ko-KR" altLang="en-US" dirty="0">
                <a:solidFill>
                  <a:schemeClr val="bg1"/>
                </a:solidFill>
              </a:rPr>
              <a:t>월 </a:t>
            </a:r>
            <a:r>
              <a:rPr kumimoji="1" lang="en-US" altLang="ko-KR" dirty="0">
                <a:solidFill>
                  <a:schemeClr val="bg1"/>
                </a:solidFill>
              </a:rPr>
              <a:t>20</a:t>
            </a:r>
            <a:r>
              <a:rPr kumimoji="1" lang="ko-KR" altLang="en-US" dirty="0">
                <a:solidFill>
                  <a:schemeClr val="bg1"/>
                </a:solidFill>
              </a:rPr>
              <a:t>일 </a:t>
            </a:r>
            <a:r>
              <a:rPr kumimoji="1" lang="ko-KR" altLang="en-US" dirty="0" err="1">
                <a:solidFill>
                  <a:schemeClr val="bg1"/>
                </a:solidFill>
              </a:rPr>
              <a:t>몬드라곤</a:t>
            </a:r>
            <a:r>
              <a:rPr kumimoji="1" lang="ko-KR" altLang="en-US" dirty="0">
                <a:solidFill>
                  <a:schemeClr val="bg1"/>
                </a:solidFill>
              </a:rPr>
              <a:t> 교육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315E0-708F-4B49-8EBC-D401505C81C7}"/>
              </a:ext>
            </a:extLst>
          </p:cNvPr>
          <p:cNvSpPr txBox="1"/>
          <p:nvPr/>
        </p:nvSpPr>
        <p:spPr>
          <a:xfrm>
            <a:off x="771525" y="485776"/>
            <a:ext cx="1058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dirty="0">
                <a:solidFill>
                  <a:srgbClr val="0070C0"/>
                </a:solidFill>
              </a:rPr>
              <a:t>n. I</a:t>
            </a:r>
            <a:endParaRPr kumimoji="1" lang="ko-KR" altLang="en-US" sz="48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5300-8B6E-424A-A47E-C5EFCE348414}"/>
              </a:ext>
            </a:extLst>
          </p:cNvPr>
          <p:cNvSpPr txBox="1"/>
          <p:nvPr/>
        </p:nvSpPr>
        <p:spPr>
          <a:xfrm>
            <a:off x="1829828" y="549655"/>
            <a:ext cx="7115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chemeClr val="bg1"/>
                </a:solidFill>
              </a:rPr>
              <a:t>3.</a:t>
            </a:r>
            <a:r>
              <a:rPr kumimoji="1" lang="ko-KR" altLang="en-US" sz="4400" dirty="0">
                <a:solidFill>
                  <a:schemeClr val="bg1"/>
                </a:solidFill>
              </a:rPr>
              <a:t> </a:t>
            </a:r>
            <a:r>
              <a:rPr kumimoji="1" lang="en-US" altLang="ko-KR" sz="4400" dirty="0">
                <a:solidFill>
                  <a:schemeClr val="bg1"/>
                </a:solidFill>
              </a:rPr>
              <a:t>JavaScript</a:t>
            </a:r>
            <a:r>
              <a:rPr kumimoji="1" lang="ko-KR" altLang="en-US" sz="4400" dirty="0">
                <a:solidFill>
                  <a:schemeClr val="bg1"/>
                </a:solidFill>
              </a:rPr>
              <a:t>  소개</a:t>
            </a:r>
            <a:endParaRPr kumimoji="1"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161FBE-1343-A94D-BCDC-BE3DD2AC8422}"/>
              </a:ext>
            </a:extLst>
          </p:cNvPr>
          <p:cNvSpPr txBox="1"/>
          <p:nvPr/>
        </p:nvSpPr>
        <p:spPr>
          <a:xfrm>
            <a:off x="4872038" y="1657349"/>
            <a:ext cx="1996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rgbClr val="0070C0"/>
                </a:solidFill>
              </a:rPr>
              <a:t>JavaScript</a:t>
            </a:r>
            <a:endParaRPr kumimoji="1" lang="ko-KR" altLang="en-US" sz="3200" dirty="0">
              <a:solidFill>
                <a:srgbClr val="0070C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88614D-6648-F34D-B7A3-DDD81EB5D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2242124"/>
            <a:ext cx="6688173" cy="33299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26A55A-79DE-1B43-AD7E-36079E5F17D3}"/>
              </a:ext>
            </a:extLst>
          </p:cNvPr>
          <p:cNvSpPr txBox="1"/>
          <p:nvPr/>
        </p:nvSpPr>
        <p:spPr>
          <a:xfrm>
            <a:off x="7541073" y="2242124"/>
            <a:ext cx="431086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200" b="1" dirty="0" err="1">
                <a:solidFill>
                  <a:schemeClr val="bg1"/>
                </a:solidFill>
              </a:rPr>
              <a:t>객체기반</a:t>
            </a:r>
            <a:endParaRPr kumimoji="1" lang="en-US" altLang="ko-KR" sz="3200" b="1" dirty="0">
              <a:solidFill>
                <a:schemeClr val="bg1"/>
              </a:solidFill>
            </a:endParaRPr>
          </a:p>
          <a:p>
            <a:pPr algn="r"/>
            <a:r>
              <a:rPr kumimoji="1" lang="ko-KR" altLang="en-US" sz="3200" b="1" dirty="0">
                <a:solidFill>
                  <a:schemeClr val="bg1"/>
                </a:solidFill>
              </a:rPr>
              <a:t>스크립트 프로그래밍</a:t>
            </a:r>
            <a:endParaRPr kumimoji="1" lang="en-US" altLang="ko-KR" sz="3200" b="1" dirty="0">
              <a:solidFill>
                <a:schemeClr val="bg1"/>
              </a:solidFill>
            </a:endParaRPr>
          </a:p>
          <a:p>
            <a:pPr algn="r"/>
            <a:endParaRPr kumimoji="1" lang="en-US" altLang="ko-KR" sz="3200" b="1" dirty="0">
              <a:solidFill>
                <a:schemeClr val="bg1"/>
              </a:solidFill>
            </a:endParaRPr>
          </a:p>
          <a:p>
            <a:pPr algn="r"/>
            <a:r>
              <a:rPr kumimoji="1" lang="ko-KR" altLang="en-US" sz="3200" b="1" dirty="0">
                <a:solidFill>
                  <a:schemeClr val="bg1"/>
                </a:solidFill>
              </a:rPr>
              <a:t>화면상의  동작을 제어</a:t>
            </a:r>
            <a:endParaRPr kumimoji="1" lang="en-US" altLang="ko-K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750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97C582-E475-4142-B776-251AC441A535}"/>
              </a:ext>
            </a:extLst>
          </p:cNvPr>
          <p:cNvSpPr txBox="1"/>
          <p:nvPr/>
        </p:nvSpPr>
        <p:spPr>
          <a:xfrm>
            <a:off x="7849021" y="6137478"/>
            <a:ext cx="4002912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2019</a:t>
            </a:r>
            <a:r>
              <a:rPr kumimoji="1" lang="ko-KR" altLang="en-US" dirty="0">
                <a:solidFill>
                  <a:schemeClr val="bg1"/>
                </a:solidFill>
              </a:rPr>
              <a:t>년 </a:t>
            </a:r>
            <a:r>
              <a:rPr kumimoji="1" lang="en-US" altLang="ko-KR" dirty="0">
                <a:solidFill>
                  <a:schemeClr val="bg1"/>
                </a:solidFill>
              </a:rPr>
              <a:t>6</a:t>
            </a:r>
            <a:r>
              <a:rPr kumimoji="1" lang="ko-KR" altLang="en-US" dirty="0">
                <a:solidFill>
                  <a:schemeClr val="bg1"/>
                </a:solidFill>
              </a:rPr>
              <a:t>월 </a:t>
            </a:r>
            <a:r>
              <a:rPr kumimoji="1" lang="en-US" altLang="ko-KR" dirty="0">
                <a:solidFill>
                  <a:schemeClr val="bg1"/>
                </a:solidFill>
              </a:rPr>
              <a:t>20</a:t>
            </a:r>
            <a:r>
              <a:rPr kumimoji="1" lang="ko-KR" altLang="en-US" dirty="0">
                <a:solidFill>
                  <a:schemeClr val="bg1"/>
                </a:solidFill>
              </a:rPr>
              <a:t>일 </a:t>
            </a:r>
            <a:r>
              <a:rPr kumimoji="1" lang="ko-KR" altLang="en-US" dirty="0" err="1">
                <a:solidFill>
                  <a:schemeClr val="bg1"/>
                </a:solidFill>
              </a:rPr>
              <a:t>몬드라곤</a:t>
            </a:r>
            <a:r>
              <a:rPr kumimoji="1" lang="ko-KR" altLang="en-US" dirty="0">
                <a:solidFill>
                  <a:schemeClr val="bg1"/>
                </a:solidFill>
              </a:rPr>
              <a:t> 교육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315E0-708F-4B49-8EBC-D401505C81C7}"/>
              </a:ext>
            </a:extLst>
          </p:cNvPr>
          <p:cNvSpPr txBox="1"/>
          <p:nvPr/>
        </p:nvSpPr>
        <p:spPr>
          <a:xfrm>
            <a:off x="771525" y="485776"/>
            <a:ext cx="1058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dirty="0">
                <a:solidFill>
                  <a:srgbClr val="0070C0"/>
                </a:solidFill>
              </a:rPr>
              <a:t>n. I</a:t>
            </a:r>
            <a:endParaRPr kumimoji="1" lang="ko-KR" altLang="en-US" sz="48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5300-8B6E-424A-A47E-C5EFCE348414}"/>
              </a:ext>
            </a:extLst>
          </p:cNvPr>
          <p:cNvSpPr txBox="1"/>
          <p:nvPr/>
        </p:nvSpPr>
        <p:spPr>
          <a:xfrm>
            <a:off x="1829828" y="549655"/>
            <a:ext cx="7115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chemeClr val="bg1"/>
                </a:solidFill>
              </a:rPr>
              <a:t>3.</a:t>
            </a:r>
            <a:r>
              <a:rPr kumimoji="1" lang="ko-KR" altLang="en-US" sz="4400" dirty="0">
                <a:solidFill>
                  <a:schemeClr val="bg1"/>
                </a:solidFill>
              </a:rPr>
              <a:t> </a:t>
            </a:r>
            <a:r>
              <a:rPr kumimoji="1" lang="en-US" altLang="ko-KR" sz="4400" dirty="0">
                <a:solidFill>
                  <a:schemeClr val="bg1"/>
                </a:solidFill>
              </a:rPr>
              <a:t>JavaScript </a:t>
            </a:r>
            <a:r>
              <a:rPr kumimoji="1" lang="ko-KR" altLang="en-US" sz="4400" dirty="0">
                <a:solidFill>
                  <a:schemeClr val="bg1"/>
                </a:solidFill>
              </a:rPr>
              <a:t>소개</a:t>
            </a:r>
            <a:endParaRPr kumimoji="1"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161FBE-1343-A94D-BCDC-BE3DD2AC8422}"/>
              </a:ext>
            </a:extLst>
          </p:cNvPr>
          <p:cNvSpPr txBox="1"/>
          <p:nvPr/>
        </p:nvSpPr>
        <p:spPr>
          <a:xfrm>
            <a:off x="4872038" y="1657349"/>
            <a:ext cx="2961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rgbClr val="0070C0"/>
                </a:solidFill>
              </a:rPr>
              <a:t>JavaScript</a:t>
            </a:r>
            <a:r>
              <a:rPr kumimoji="1" lang="ko-KR" altLang="en-US" sz="3200" dirty="0">
                <a:solidFill>
                  <a:srgbClr val="0070C0"/>
                </a:solidFill>
              </a:rPr>
              <a:t> </a:t>
            </a:r>
            <a:r>
              <a:rPr kumimoji="1" lang="ko-KR" altLang="en-US" sz="3200" dirty="0" err="1">
                <a:solidFill>
                  <a:srgbClr val="0070C0"/>
                </a:solidFill>
              </a:rPr>
              <a:t>역활</a:t>
            </a:r>
            <a:endParaRPr kumimoji="1" lang="ko-KR" altLang="en-US" sz="3200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CAE64A-1963-0345-A944-C202F57CC5E6}"/>
              </a:ext>
            </a:extLst>
          </p:cNvPr>
          <p:cNvSpPr txBox="1"/>
          <p:nvPr/>
        </p:nvSpPr>
        <p:spPr>
          <a:xfrm>
            <a:off x="8850978" y="2242124"/>
            <a:ext cx="325852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800" b="1" dirty="0">
                <a:solidFill>
                  <a:schemeClr val="bg1"/>
                </a:solidFill>
              </a:rPr>
              <a:t>JS</a:t>
            </a:r>
            <a:r>
              <a:rPr kumimoji="1" lang="ko-KR" altLang="en-US" sz="2800" b="1" dirty="0">
                <a:solidFill>
                  <a:schemeClr val="bg1"/>
                </a:solidFill>
              </a:rPr>
              <a:t>파일</a:t>
            </a:r>
            <a:endParaRPr kumimoji="1" lang="en-US" altLang="ko-KR" sz="2800" b="1" dirty="0">
              <a:solidFill>
                <a:schemeClr val="bg1"/>
              </a:solidFill>
            </a:endParaRPr>
          </a:p>
          <a:p>
            <a:pPr algn="r"/>
            <a:r>
              <a:rPr kumimoji="1" lang="en-US" altLang="ko-KR" sz="2800" b="1" dirty="0">
                <a:solidFill>
                  <a:schemeClr val="bg1"/>
                </a:solidFill>
              </a:rPr>
              <a:t>&lt;script&gt;&lt;/script&gt;</a:t>
            </a:r>
            <a:br>
              <a:rPr kumimoji="1" lang="en-US" altLang="ko-KR" sz="2800" b="1" dirty="0">
                <a:solidFill>
                  <a:schemeClr val="bg1"/>
                </a:solidFill>
              </a:rPr>
            </a:br>
            <a:endParaRPr kumimoji="1" lang="en-US" altLang="ko-KR" sz="2800" b="1" dirty="0">
              <a:solidFill>
                <a:schemeClr val="bg1"/>
              </a:solidFill>
            </a:endParaRPr>
          </a:p>
          <a:p>
            <a:pPr algn="r"/>
            <a:endParaRPr kumimoji="1" lang="en-US" altLang="ko-KR" sz="2800" b="1" dirty="0">
              <a:solidFill>
                <a:schemeClr val="bg1"/>
              </a:solidFill>
            </a:endParaRPr>
          </a:p>
          <a:p>
            <a:pPr algn="r"/>
            <a:r>
              <a:rPr kumimoji="1" lang="ko-KR" altLang="en-US" sz="2800" b="1" dirty="0">
                <a:solidFill>
                  <a:schemeClr val="bg1"/>
                </a:solidFill>
              </a:rPr>
              <a:t>객체 제어</a:t>
            </a:r>
            <a:endParaRPr kumimoji="1" lang="en-US" altLang="ko-KR" sz="2800" b="1" dirty="0">
              <a:solidFill>
                <a:schemeClr val="bg1"/>
              </a:solidFill>
            </a:endParaRPr>
          </a:p>
          <a:p>
            <a:pPr algn="r"/>
            <a:r>
              <a:rPr kumimoji="1" lang="ko-KR" altLang="en-US" sz="2800" b="1" dirty="0">
                <a:solidFill>
                  <a:schemeClr val="bg1"/>
                </a:solidFill>
              </a:rPr>
              <a:t>동작 제어</a:t>
            </a:r>
            <a:endParaRPr kumimoji="1" lang="en-US" altLang="ko-KR" sz="2800" b="1" dirty="0">
              <a:solidFill>
                <a:schemeClr val="bg1"/>
              </a:solidFill>
            </a:endParaRPr>
          </a:p>
          <a:p>
            <a:pPr algn="r"/>
            <a:r>
              <a:rPr kumimoji="1" lang="ko-KR" altLang="en-US" sz="2800" b="1" dirty="0">
                <a:solidFill>
                  <a:schemeClr val="bg1"/>
                </a:solidFill>
              </a:rPr>
              <a:t>데이터 연산</a:t>
            </a:r>
            <a:endParaRPr kumimoji="1" lang="en-US" altLang="ko-KR" sz="2800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8575BA5-9463-3142-BCB1-24FF67E28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" y="2239801"/>
            <a:ext cx="8592869" cy="304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67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97C582-E475-4142-B776-251AC441A535}"/>
              </a:ext>
            </a:extLst>
          </p:cNvPr>
          <p:cNvSpPr txBox="1"/>
          <p:nvPr/>
        </p:nvSpPr>
        <p:spPr>
          <a:xfrm>
            <a:off x="7849021" y="6137478"/>
            <a:ext cx="4002912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2019</a:t>
            </a:r>
            <a:r>
              <a:rPr kumimoji="1" lang="ko-KR" altLang="en-US" dirty="0">
                <a:solidFill>
                  <a:schemeClr val="bg1"/>
                </a:solidFill>
              </a:rPr>
              <a:t>년 </a:t>
            </a:r>
            <a:r>
              <a:rPr kumimoji="1" lang="en-US" altLang="ko-KR" dirty="0">
                <a:solidFill>
                  <a:schemeClr val="bg1"/>
                </a:solidFill>
              </a:rPr>
              <a:t>6</a:t>
            </a:r>
            <a:r>
              <a:rPr kumimoji="1" lang="ko-KR" altLang="en-US" dirty="0">
                <a:solidFill>
                  <a:schemeClr val="bg1"/>
                </a:solidFill>
              </a:rPr>
              <a:t>월 </a:t>
            </a:r>
            <a:r>
              <a:rPr kumimoji="1" lang="en-US" altLang="ko-KR" dirty="0">
                <a:solidFill>
                  <a:schemeClr val="bg1"/>
                </a:solidFill>
              </a:rPr>
              <a:t>20</a:t>
            </a:r>
            <a:r>
              <a:rPr kumimoji="1" lang="ko-KR" altLang="en-US" dirty="0">
                <a:solidFill>
                  <a:schemeClr val="bg1"/>
                </a:solidFill>
              </a:rPr>
              <a:t>일 </a:t>
            </a:r>
            <a:r>
              <a:rPr kumimoji="1" lang="ko-KR" altLang="en-US" dirty="0" err="1">
                <a:solidFill>
                  <a:schemeClr val="bg1"/>
                </a:solidFill>
              </a:rPr>
              <a:t>몬드라곤</a:t>
            </a:r>
            <a:r>
              <a:rPr kumimoji="1" lang="ko-KR" altLang="en-US" dirty="0">
                <a:solidFill>
                  <a:schemeClr val="bg1"/>
                </a:solidFill>
              </a:rPr>
              <a:t> 교육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315E0-708F-4B49-8EBC-D401505C81C7}"/>
              </a:ext>
            </a:extLst>
          </p:cNvPr>
          <p:cNvSpPr txBox="1"/>
          <p:nvPr/>
        </p:nvSpPr>
        <p:spPr>
          <a:xfrm>
            <a:off x="771525" y="485776"/>
            <a:ext cx="1058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dirty="0">
                <a:solidFill>
                  <a:srgbClr val="0070C0"/>
                </a:solidFill>
              </a:rPr>
              <a:t>n. I</a:t>
            </a:r>
            <a:endParaRPr kumimoji="1" lang="ko-KR" altLang="en-US" sz="48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5300-8B6E-424A-A47E-C5EFCE348414}"/>
              </a:ext>
            </a:extLst>
          </p:cNvPr>
          <p:cNvSpPr txBox="1"/>
          <p:nvPr/>
        </p:nvSpPr>
        <p:spPr>
          <a:xfrm>
            <a:off x="1829828" y="549655"/>
            <a:ext cx="7115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chemeClr val="bg1"/>
                </a:solidFill>
              </a:rPr>
              <a:t>3.</a:t>
            </a:r>
            <a:r>
              <a:rPr kumimoji="1" lang="ko-KR" altLang="en-US" sz="4400" dirty="0">
                <a:solidFill>
                  <a:schemeClr val="bg1"/>
                </a:solidFill>
              </a:rPr>
              <a:t> </a:t>
            </a:r>
            <a:r>
              <a:rPr kumimoji="1" lang="en-US" altLang="ko-KR" sz="4400" dirty="0">
                <a:solidFill>
                  <a:schemeClr val="bg1"/>
                </a:solidFill>
              </a:rPr>
              <a:t>JavaScript </a:t>
            </a:r>
            <a:r>
              <a:rPr kumimoji="1" lang="ko-KR" altLang="en-US" sz="4400" dirty="0">
                <a:solidFill>
                  <a:schemeClr val="bg1"/>
                </a:solidFill>
              </a:rPr>
              <a:t>소개</a:t>
            </a:r>
            <a:endParaRPr kumimoji="1"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161FBE-1343-A94D-BCDC-BE3DD2AC8422}"/>
              </a:ext>
            </a:extLst>
          </p:cNvPr>
          <p:cNvSpPr txBox="1"/>
          <p:nvPr/>
        </p:nvSpPr>
        <p:spPr>
          <a:xfrm>
            <a:off x="4872038" y="1657349"/>
            <a:ext cx="2961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rgbClr val="0070C0"/>
                </a:solidFill>
              </a:rPr>
              <a:t>JavaScript</a:t>
            </a:r>
            <a:r>
              <a:rPr kumimoji="1" lang="ko-KR" altLang="en-US" sz="3200" dirty="0">
                <a:solidFill>
                  <a:srgbClr val="0070C0"/>
                </a:solidFill>
              </a:rPr>
              <a:t> 특징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9B65D-DC7C-8043-9D1A-8C0743D74BA9}"/>
              </a:ext>
            </a:extLst>
          </p:cNvPr>
          <p:cNvSpPr txBox="1"/>
          <p:nvPr/>
        </p:nvSpPr>
        <p:spPr>
          <a:xfrm>
            <a:off x="0" y="2422765"/>
            <a:ext cx="64165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200" b="1" dirty="0">
                <a:solidFill>
                  <a:schemeClr val="bg1"/>
                </a:solidFill>
              </a:rPr>
              <a:t>객체</a:t>
            </a:r>
            <a:endParaRPr kumimoji="1" lang="en-US" altLang="ko-KR" sz="3200" b="1" dirty="0">
              <a:solidFill>
                <a:schemeClr val="bg1"/>
              </a:solidFill>
            </a:endParaRPr>
          </a:p>
          <a:p>
            <a:pPr algn="r"/>
            <a:r>
              <a:rPr kumimoji="1" lang="en-US" altLang="ko-KR" sz="2400" b="1" dirty="0">
                <a:solidFill>
                  <a:schemeClr val="bg1"/>
                </a:solidFill>
              </a:rPr>
              <a:t>-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거의 모두다 객체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(bool,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num,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str,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null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제외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1202EB-FA61-3745-ADBA-37BD29553FC3}"/>
              </a:ext>
            </a:extLst>
          </p:cNvPr>
          <p:cNvSpPr txBox="1"/>
          <p:nvPr/>
        </p:nvSpPr>
        <p:spPr>
          <a:xfrm>
            <a:off x="184605" y="3557513"/>
            <a:ext cx="61686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200" b="1" dirty="0">
                <a:solidFill>
                  <a:schemeClr val="bg1"/>
                </a:solidFill>
              </a:rPr>
              <a:t>함수</a:t>
            </a:r>
            <a:endParaRPr kumimoji="1" lang="en-US" altLang="ko-KR" sz="3200" b="1" dirty="0">
              <a:solidFill>
                <a:schemeClr val="bg1"/>
              </a:solidFill>
            </a:endParaRPr>
          </a:p>
          <a:p>
            <a:pPr algn="r"/>
            <a:r>
              <a:rPr kumimoji="1" lang="en-US" altLang="ko-KR" sz="2400" b="1" dirty="0">
                <a:solidFill>
                  <a:schemeClr val="bg1"/>
                </a:solidFill>
              </a:rPr>
              <a:t>-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함수도 객체로 간주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,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r>
              <a:rPr kumimoji="1" lang="ko-KR" altLang="en-US" sz="2400" b="1" dirty="0" err="1">
                <a:solidFill>
                  <a:schemeClr val="bg1"/>
                </a:solidFill>
              </a:rPr>
              <a:t>일반객체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보다 다기능</a:t>
            </a:r>
            <a:endParaRPr kumimoji="1"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4EAFAD-30DC-7D4E-BDF8-4258453B68F3}"/>
              </a:ext>
            </a:extLst>
          </p:cNvPr>
          <p:cNvSpPr txBox="1"/>
          <p:nvPr/>
        </p:nvSpPr>
        <p:spPr>
          <a:xfrm>
            <a:off x="6592931" y="2422764"/>
            <a:ext cx="56717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200" b="1" dirty="0" err="1">
                <a:solidFill>
                  <a:schemeClr val="bg1"/>
                </a:solidFill>
              </a:rPr>
              <a:t>프로토타입</a:t>
            </a:r>
            <a:endParaRPr kumimoji="1" lang="en-US" altLang="ko-KR" sz="3200" b="1" dirty="0">
              <a:solidFill>
                <a:schemeClr val="bg1"/>
              </a:solidFill>
            </a:endParaRPr>
          </a:p>
          <a:p>
            <a:pPr algn="r"/>
            <a:r>
              <a:rPr kumimoji="1" lang="en-US" altLang="ko-KR" sz="2400" b="1" dirty="0">
                <a:solidFill>
                  <a:schemeClr val="bg1"/>
                </a:solidFill>
              </a:rPr>
              <a:t>-</a:t>
            </a:r>
            <a:r>
              <a:rPr kumimoji="1" lang="ko-KR" altLang="en-US" sz="2400" b="1" dirty="0" err="1">
                <a:solidFill>
                  <a:schemeClr val="bg1"/>
                </a:solidFill>
              </a:rPr>
              <a:t>모든객체는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숨겨진 링크인 </a:t>
            </a:r>
            <a:r>
              <a:rPr kumimoji="1" lang="ko-KR" altLang="en-US" sz="2400" b="1" dirty="0" err="1">
                <a:solidFill>
                  <a:schemeClr val="bg1"/>
                </a:solidFill>
              </a:rPr>
              <a:t>프로토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타입</a:t>
            </a:r>
            <a:endParaRPr kumimoji="1"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5DCD45-379B-3542-9803-DF4AB582CF64}"/>
              </a:ext>
            </a:extLst>
          </p:cNvPr>
          <p:cNvSpPr txBox="1"/>
          <p:nvPr/>
        </p:nvSpPr>
        <p:spPr>
          <a:xfrm>
            <a:off x="7244748" y="3562330"/>
            <a:ext cx="49472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200" b="1" dirty="0">
                <a:solidFill>
                  <a:schemeClr val="bg1"/>
                </a:solidFill>
              </a:rPr>
              <a:t>실행 </a:t>
            </a:r>
            <a:r>
              <a:rPr kumimoji="1" lang="ko-KR" altLang="en-US" sz="3200" b="1" dirty="0" err="1">
                <a:solidFill>
                  <a:schemeClr val="bg1"/>
                </a:solidFill>
              </a:rPr>
              <a:t>컨텍스와</a:t>
            </a:r>
            <a:r>
              <a:rPr kumimoji="1" lang="ko-KR" altLang="en-US" sz="3200" b="1" dirty="0">
                <a:solidFill>
                  <a:schemeClr val="bg1"/>
                </a:solidFill>
              </a:rPr>
              <a:t> </a:t>
            </a:r>
            <a:r>
              <a:rPr kumimoji="1" lang="ko-KR" altLang="en-US" sz="3200" b="1" dirty="0" err="1">
                <a:solidFill>
                  <a:schemeClr val="bg1"/>
                </a:solidFill>
              </a:rPr>
              <a:t>클로저</a:t>
            </a:r>
            <a:endParaRPr kumimoji="1" lang="en-US" altLang="ko-KR" sz="3200" b="1" dirty="0">
              <a:solidFill>
                <a:schemeClr val="bg1"/>
              </a:solidFill>
            </a:endParaRPr>
          </a:p>
          <a:p>
            <a:pPr algn="r"/>
            <a:r>
              <a:rPr kumimoji="1" lang="en-US" altLang="ko-KR" sz="2400" b="1" dirty="0">
                <a:solidFill>
                  <a:schemeClr val="bg1"/>
                </a:solidFill>
              </a:rPr>
              <a:t>-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자신만의 컨텍스트를 만들고 실행</a:t>
            </a:r>
            <a:endParaRPr kumimoji="1" lang="en-US" altLang="ko-KR" sz="2400" b="1" dirty="0">
              <a:solidFill>
                <a:schemeClr val="bg1"/>
              </a:solidFill>
            </a:endParaRPr>
          </a:p>
          <a:p>
            <a:pPr algn="r"/>
            <a:r>
              <a:rPr kumimoji="1" lang="ko-KR" altLang="en-US" sz="2400" b="1" dirty="0">
                <a:solidFill>
                  <a:schemeClr val="bg1"/>
                </a:solidFill>
              </a:rPr>
              <a:t>그리고 자신만의 </a:t>
            </a:r>
            <a:r>
              <a:rPr kumimoji="1" lang="ko-KR" altLang="en-US" sz="2400" b="1" dirty="0" err="1">
                <a:solidFill>
                  <a:schemeClr val="bg1"/>
                </a:solidFill>
              </a:rPr>
              <a:t>유효범위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r>
              <a:rPr kumimoji="1" lang="ko-KR" altLang="en-US" sz="2400" b="1" dirty="0" err="1">
                <a:solidFill>
                  <a:schemeClr val="bg1"/>
                </a:solidFill>
              </a:rPr>
              <a:t>클로저</a:t>
            </a:r>
            <a:endParaRPr kumimoji="1"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501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97C582-E475-4142-B776-251AC441A535}"/>
              </a:ext>
            </a:extLst>
          </p:cNvPr>
          <p:cNvSpPr txBox="1"/>
          <p:nvPr/>
        </p:nvSpPr>
        <p:spPr>
          <a:xfrm>
            <a:off x="7849021" y="6137478"/>
            <a:ext cx="4002912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2019</a:t>
            </a:r>
            <a:r>
              <a:rPr kumimoji="1" lang="ko-KR" altLang="en-US" dirty="0">
                <a:solidFill>
                  <a:schemeClr val="bg1"/>
                </a:solidFill>
              </a:rPr>
              <a:t>년 </a:t>
            </a:r>
            <a:r>
              <a:rPr kumimoji="1" lang="en-US" altLang="ko-KR" dirty="0">
                <a:solidFill>
                  <a:schemeClr val="bg1"/>
                </a:solidFill>
              </a:rPr>
              <a:t>6</a:t>
            </a:r>
            <a:r>
              <a:rPr kumimoji="1" lang="ko-KR" altLang="en-US" dirty="0">
                <a:solidFill>
                  <a:schemeClr val="bg1"/>
                </a:solidFill>
              </a:rPr>
              <a:t>월 </a:t>
            </a:r>
            <a:r>
              <a:rPr kumimoji="1" lang="en-US" altLang="ko-KR" dirty="0">
                <a:solidFill>
                  <a:schemeClr val="bg1"/>
                </a:solidFill>
              </a:rPr>
              <a:t>20</a:t>
            </a:r>
            <a:r>
              <a:rPr kumimoji="1" lang="ko-KR" altLang="en-US" dirty="0">
                <a:solidFill>
                  <a:schemeClr val="bg1"/>
                </a:solidFill>
              </a:rPr>
              <a:t>일 </a:t>
            </a:r>
            <a:r>
              <a:rPr kumimoji="1" lang="ko-KR" altLang="en-US" dirty="0" err="1">
                <a:solidFill>
                  <a:schemeClr val="bg1"/>
                </a:solidFill>
              </a:rPr>
              <a:t>몬드라곤</a:t>
            </a:r>
            <a:r>
              <a:rPr kumimoji="1" lang="ko-KR" altLang="en-US" dirty="0">
                <a:solidFill>
                  <a:schemeClr val="bg1"/>
                </a:solidFill>
              </a:rPr>
              <a:t> 교육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315E0-708F-4B49-8EBC-D401505C81C7}"/>
              </a:ext>
            </a:extLst>
          </p:cNvPr>
          <p:cNvSpPr txBox="1"/>
          <p:nvPr/>
        </p:nvSpPr>
        <p:spPr>
          <a:xfrm>
            <a:off x="771525" y="485776"/>
            <a:ext cx="1058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dirty="0">
                <a:solidFill>
                  <a:srgbClr val="0070C0"/>
                </a:solidFill>
              </a:rPr>
              <a:t>n. I</a:t>
            </a:r>
            <a:endParaRPr kumimoji="1" lang="ko-KR" altLang="en-US" sz="48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5300-8B6E-424A-A47E-C5EFCE348414}"/>
              </a:ext>
            </a:extLst>
          </p:cNvPr>
          <p:cNvSpPr txBox="1"/>
          <p:nvPr/>
        </p:nvSpPr>
        <p:spPr>
          <a:xfrm>
            <a:off x="1829828" y="549655"/>
            <a:ext cx="7115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chemeClr val="bg1"/>
                </a:solidFill>
              </a:rPr>
              <a:t>4.</a:t>
            </a:r>
            <a:r>
              <a:rPr kumimoji="1" lang="ko-KR" altLang="en-US" sz="4400" dirty="0">
                <a:solidFill>
                  <a:schemeClr val="bg1"/>
                </a:solidFill>
              </a:rPr>
              <a:t> 프로그래밍 규칙</a:t>
            </a:r>
            <a:endParaRPr kumimoji="1"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161FBE-1343-A94D-BCDC-BE3DD2AC8422}"/>
              </a:ext>
            </a:extLst>
          </p:cNvPr>
          <p:cNvSpPr txBox="1"/>
          <p:nvPr/>
        </p:nvSpPr>
        <p:spPr>
          <a:xfrm>
            <a:off x="4872038" y="1657349"/>
            <a:ext cx="4479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 err="1">
                <a:solidFill>
                  <a:srgbClr val="0070C0"/>
                </a:solidFill>
              </a:rPr>
              <a:t>변수선언</a:t>
            </a:r>
            <a:r>
              <a:rPr kumimoji="1" lang="ko-KR" altLang="en-US" sz="3200" dirty="0">
                <a:solidFill>
                  <a:srgbClr val="0070C0"/>
                </a:solidFill>
              </a:rPr>
              <a:t> </a:t>
            </a:r>
            <a:r>
              <a:rPr kumimoji="1" lang="en-US" altLang="ko-KR" sz="3200" dirty="0">
                <a:solidFill>
                  <a:srgbClr val="0070C0"/>
                </a:solidFill>
              </a:rPr>
              <a:t>–</a:t>
            </a:r>
            <a:r>
              <a:rPr kumimoji="1" lang="ko-KR" altLang="en-US" sz="3200" dirty="0">
                <a:solidFill>
                  <a:srgbClr val="0070C0"/>
                </a:solidFill>
              </a:rPr>
              <a:t> 표준 </a:t>
            </a:r>
            <a:r>
              <a:rPr kumimoji="1" lang="ko-KR" altLang="en-US" sz="3200" dirty="0" err="1">
                <a:solidFill>
                  <a:srgbClr val="0070C0"/>
                </a:solidFill>
              </a:rPr>
              <a:t>명명법</a:t>
            </a:r>
            <a:endParaRPr kumimoji="1" lang="ko-KR" alt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82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97C582-E475-4142-B776-251AC441A535}"/>
              </a:ext>
            </a:extLst>
          </p:cNvPr>
          <p:cNvSpPr txBox="1"/>
          <p:nvPr/>
        </p:nvSpPr>
        <p:spPr>
          <a:xfrm>
            <a:off x="7849021" y="6137478"/>
            <a:ext cx="4002912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2019</a:t>
            </a:r>
            <a:r>
              <a:rPr kumimoji="1" lang="ko-KR" altLang="en-US" dirty="0">
                <a:solidFill>
                  <a:schemeClr val="bg1"/>
                </a:solidFill>
              </a:rPr>
              <a:t>년 </a:t>
            </a:r>
            <a:r>
              <a:rPr kumimoji="1" lang="en-US" altLang="ko-KR" dirty="0">
                <a:solidFill>
                  <a:schemeClr val="bg1"/>
                </a:solidFill>
              </a:rPr>
              <a:t>6</a:t>
            </a:r>
            <a:r>
              <a:rPr kumimoji="1" lang="ko-KR" altLang="en-US" dirty="0">
                <a:solidFill>
                  <a:schemeClr val="bg1"/>
                </a:solidFill>
              </a:rPr>
              <a:t>월 </a:t>
            </a:r>
            <a:r>
              <a:rPr kumimoji="1" lang="en-US" altLang="ko-KR" dirty="0">
                <a:solidFill>
                  <a:schemeClr val="bg1"/>
                </a:solidFill>
              </a:rPr>
              <a:t>20</a:t>
            </a:r>
            <a:r>
              <a:rPr kumimoji="1" lang="ko-KR" altLang="en-US" dirty="0">
                <a:solidFill>
                  <a:schemeClr val="bg1"/>
                </a:solidFill>
              </a:rPr>
              <a:t>일 </a:t>
            </a:r>
            <a:r>
              <a:rPr kumimoji="1" lang="ko-KR" altLang="en-US" dirty="0" err="1">
                <a:solidFill>
                  <a:schemeClr val="bg1"/>
                </a:solidFill>
              </a:rPr>
              <a:t>몬드라곤</a:t>
            </a:r>
            <a:r>
              <a:rPr kumimoji="1" lang="ko-KR" altLang="en-US" dirty="0">
                <a:solidFill>
                  <a:schemeClr val="bg1"/>
                </a:solidFill>
              </a:rPr>
              <a:t> 교육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315E0-708F-4B49-8EBC-D401505C81C7}"/>
              </a:ext>
            </a:extLst>
          </p:cNvPr>
          <p:cNvSpPr txBox="1"/>
          <p:nvPr/>
        </p:nvSpPr>
        <p:spPr>
          <a:xfrm>
            <a:off x="771525" y="485776"/>
            <a:ext cx="1058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dirty="0">
                <a:solidFill>
                  <a:srgbClr val="0070C0"/>
                </a:solidFill>
              </a:rPr>
              <a:t>n. I</a:t>
            </a:r>
            <a:endParaRPr kumimoji="1" lang="ko-KR" altLang="en-US" sz="48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5300-8B6E-424A-A47E-C5EFCE348414}"/>
              </a:ext>
            </a:extLst>
          </p:cNvPr>
          <p:cNvSpPr txBox="1"/>
          <p:nvPr/>
        </p:nvSpPr>
        <p:spPr>
          <a:xfrm>
            <a:off x="1829828" y="549655"/>
            <a:ext cx="7115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chemeClr val="bg1"/>
                </a:solidFill>
              </a:rPr>
              <a:t>0.</a:t>
            </a:r>
            <a:r>
              <a:rPr kumimoji="1" lang="ko-KR" altLang="en-US" sz="4400" dirty="0">
                <a:solidFill>
                  <a:schemeClr val="bg1"/>
                </a:solidFill>
              </a:rPr>
              <a:t> </a:t>
            </a:r>
            <a:r>
              <a:rPr kumimoji="1" lang="ko-KR" altLang="en-US" sz="4400" dirty="0" err="1">
                <a:solidFill>
                  <a:schemeClr val="bg1"/>
                </a:solidFill>
              </a:rPr>
              <a:t>웹개발</a:t>
            </a:r>
            <a:endParaRPr kumimoji="1"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0A2486-C6CC-0540-BD89-90F8BEE48F38}"/>
              </a:ext>
            </a:extLst>
          </p:cNvPr>
          <p:cNvSpPr txBox="1"/>
          <p:nvPr/>
        </p:nvSpPr>
        <p:spPr>
          <a:xfrm>
            <a:off x="6438900" y="170021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217ADC-6FFB-F54B-834E-CC7DCE682135}"/>
              </a:ext>
            </a:extLst>
          </p:cNvPr>
          <p:cNvSpPr txBox="1"/>
          <p:nvPr/>
        </p:nvSpPr>
        <p:spPr>
          <a:xfrm>
            <a:off x="4612759" y="170021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rgbClr val="0070C0"/>
                </a:solidFill>
              </a:rPr>
              <a:t>알고리즘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E1BF02-B3B9-0F4A-805E-73DA800F310E}"/>
              </a:ext>
            </a:extLst>
          </p:cNvPr>
          <p:cNvSpPr txBox="1"/>
          <p:nvPr/>
        </p:nvSpPr>
        <p:spPr>
          <a:xfrm>
            <a:off x="5433497" y="170021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rgbClr val="0070C0"/>
                </a:solidFill>
              </a:rPr>
              <a:t>보안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479192-FB34-3C4E-B0D3-5424029EBB7B}"/>
              </a:ext>
            </a:extLst>
          </p:cNvPr>
          <p:cNvSpPr txBox="1"/>
          <p:nvPr/>
        </p:nvSpPr>
        <p:spPr>
          <a:xfrm>
            <a:off x="3402840" y="1700211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rgbClr val="0070C0"/>
                </a:solidFill>
              </a:rPr>
              <a:t>보안오퍼레이터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50087-B537-724F-8EBE-A22B6F354BE1}"/>
              </a:ext>
            </a:extLst>
          </p:cNvPr>
          <p:cNvSpPr txBox="1"/>
          <p:nvPr/>
        </p:nvSpPr>
        <p:spPr>
          <a:xfrm>
            <a:off x="2416645" y="1700211"/>
            <a:ext cx="4022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rgbClr val="0070C0"/>
                </a:solidFill>
              </a:rPr>
              <a:t>소프트웨어 </a:t>
            </a:r>
            <a:r>
              <a:rPr kumimoji="1" lang="ko-KR" altLang="en-US" sz="3200" dirty="0" err="1">
                <a:solidFill>
                  <a:srgbClr val="0070C0"/>
                </a:solidFill>
              </a:rPr>
              <a:t>아키텍트</a:t>
            </a:r>
            <a:endParaRPr kumimoji="1" lang="ko-KR" altLang="en-US" sz="3200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903B63-E423-8D42-B2F5-4292245CF3F9}"/>
              </a:ext>
            </a:extLst>
          </p:cNvPr>
          <p:cNvSpPr txBox="1"/>
          <p:nvPr/>
        </p:nvSpPr>
        <p:spPr>
          <a:xfrm>
            <a:off x="5449786" y="169863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rgbClr val="0070C0"/>
                </a:solidFill>
              </a:rPr>
              <a:t>게임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91E845-BC11-C14C-9C0C-0BF747DC8A6A}"/>
              </a:ext>
            </a:extLst>
          </p:cNvPr>
          <p:cNvSpPr txBox="1"/>
          <p:nvPr/>
        </p:nvSpPr>
        <p:spPr>
          <a:xfrm>
            <a:off x="5023128" y="169706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rgbClr val="0070C0"/>
                </a:solidFill>
              </a:rPr>
              <a:t>모바일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81F8A6-3E95-3F49-A7EE-1FF67080DB0B}"/>
              </a:ext>
            </a:extLst>
          </p:cNvPr>
          <p:cNvSpPr txBox="1"/>
          <p:nvPr/>
        </p:nvSpPr>
        <p:spPr>
          <a:xfrm>
            <a:off x="5862603" y="1697067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rgbClr val="0070C0"/>
                </a:solidFill>
              </a:rPr>
              <a:t>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219EDA-7EA0-5843-9118-B54917B16FFA}"/>
              </a:ext>
            </a:extLst>
          </p:cNvPr>
          <p:cNvSpPr txBox="1"/>
          <p:nvPr/>
        </p:nvSpPr>
        <p:spPr>
          <a:xfrm>
            <a:off x="1067558" y="3248910"/>
            <a:ext cx="53713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</a:rPr>
              <a:t>HTTP </a:t>
            </a:r>
            <a:r>
              <a:rPr kumimoji="1" lang="ko-KR" altLang="en-US" sz="2800" dirty="0">
                <a:solidFill>
                  <a:schemeClr val="bg1"/>
                </a:solidFill>
              </a:rPr>
              <a:t>프로토콜을 이용하여 개발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r>
              <a:rPr kumimoji="1" lang="en-US" altLang="ko-KR" sz="2800" dirty="0">
                <a:solidFill>
                  <a:schemeClr val="bg1"/>
                </a:solidFill>
              </a:rPr>
              <a:t>WWW</a:t>
            </a:r>
            <a:r>
              <a:rPr kumimoji="1" lang="ko-KR" altLang="en-US" sz="2800" dirty="0">
                <a:solidFill>
                  <a:schemeClr val="bg1"/>
                </a:solidFill>
              </a:rPr>
              <a:t> 기반 소프트웨어 개발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7AED2CF-28AE-6A4C-BBB3-F365D110D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021" y="2823734"/>
            <a:ext cx="3495863" cy="240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2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97C582-E475-4142-B776-251AC441A535}"/>
              </a:ext>
            </a:extLst>
          </p:cNvPr>
          <p:cNvSpPr txBox="1"/>
          <p:nvPr/>
        </p:nvSpPr>
        <p:spPr>
          <a:xfrm>
            <a:off x="7849021" y="6137478"/>
            <a:ext cx="4002912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2019</a:t>
            </a:r>
            <a:r>
              <a:rPr kumimoji="1" lang="ko-KR" altLang="en-US" dirty="0">
                <a:solidFill>
                  <a:schemeClr val="bg1"/>
                </a:solidFill>
              </a:rPr>
              <a:t>년 </a:t>
            </a:r>
            <a:r>
              <a:rPr kumimoji="1" lang="en-US" altLang="ko-KR" dirty="0">
                <a:solidFill>
                  <a:schemeClr val="bg1"/>
                </a:solidFill>
              </a:rPr>
              <a:t>6</a:t>
            </a:r>
            <a:r>
              <a:rPr kumimoji="1" lang="ko-KR" altLang="en-US" dirty="0">
                <a:solidFill>
                  <a:schemeClr val="bg1"/>
                </a:solidFill>
              </a:rPr>
              <a:t>월 </a:t>
            </a:r>
            <a:r>
              <a:rPr kumimoji="1" lang="en-US" altLang="ko-KR" dirty="0">
                <a:solidFill>
                  <a:schemeClr val="bg1"/>
                </a:solidFill>
              </a:rPr>
              <a:t>20</a:t>
            </a:r>
            <a:r>
              <a:rPr kumimoji="1" lang="ko-KR" altLang="en-US" dirty="0">
                <a:solidFill>
                  <a:schemeClr val="bg1"/>
                </a:solidFill>
              </a:rPr>
              <a:t>일 </a:t>
            </a:r>
            <a:r>
              <a:rPr kumimoji="1" lang="ko-KR" altLang="en-US" dirty="0" err="1">
                <a:solidFill>
                  <a:schemeClr val="bg1"/>
                </a:solidFill>
              </a:rPr>
              <a:t>몬드라곤</a:t>
            </a:r>
            <a:r>
              <a:rPr kumimoji="1" lang="ko-KR" altLang="en-US" dirty="0">
                <a:solidFill>
                  <a:schemeClr val="bg1"/>
                </a:solidFill>
              </a:rPr>
              <a:t> 교육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315E0-708F-4B49-8EBC-D401505C81C7}"/>
              </a:ext>
            </a:extLst>
          </p:cNvPr>
          <p:cNvSpPr txBox="1"/>
          <p:nvPr/>
        </p:nvSpPr>
        <p:spPr>
          <a:xfrm>
            <a:off x="771525" y="485776"/>
            <a:ext cx="1058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dirty="0">
                <a:solidFill>
                  <a:srgbClr val="0070C0"/>
                </a:solidFill>
              </a:rPr>
              <a:t>n. I</a:t>
            </a:r>
            <a:endParaRPr kumimoji="1" lang="ko-KR" altLang="en-US" sz="48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5300-8B6E-424A-A47E-C5EFCE348414}"/>
              </a:ext>
            </a:extLst>
          </p:cNvPr>
          <p:cNvSpPr txBox="1"/>
          <p:nvPr/>
        </p:nvSpPr>
        <p:spPr>
          <a:xfrm>
            <a:off x="1829828" y="549655"/>
            <a:ext cx="7115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chemeClr val="bg1"/>
                </a:solidFill>
              </a:rPr>
              <a:t>0.</a:t>
            </a:r>
            <a:r>
              <a:rPr kumimoji="1" lang="ko-KR" altLang="en-US" sz="4400" dirty="0">
                <a:solidFill>
                  <a:schemeClr val="bg1"/>
                </a:solidFill>
              </a:rPr>
              <a:t> </a:t>
            </a:r>
            <a:r>
              <a:rPr kumimoji="1" lang="ko-KR" altLang="en-US" sz="4400" dirty="0" err="1">
                <a:solidFill>
                  <a:schemeClr val="bg1"/>
                </a:solidFill>
              </a:rPr>
              <a:t>웹개발</a:t>
            </a:r>
            <a:endParaRPr kumimoji="1"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97B3C8-AE85-E444-AE57-A1E793E28C28}"/>
              </a:ext>
            </a:extLst>
          </p:cNvPr>
          <p:cNvSpPr txBox="1"/>
          <p:nvPr/>
        </p:nvSpPr>
        <p:spPr>
          <a:xfrm>
            <a:off x="4872038" y="1657349"/>
            <a:ext cx="1908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rgbClr val="0070C0"/>
                </a:solidFill>
              </a:rPr>
              <a:t>HTTP </a:t>
            </a:r>
            <a:r>
              <a:rPr kumimoji="1" lang="ko-KR" altLang="en-US" sz="3200" dirty="0">
                <a:solidFill>
                  <a:srgbClr val="0070C0"/>
                </a:solidFill>
              </a:rPr>
              <a:t>란</a:t>
            </a:r>
            <a:r>
              <a:rPr kumimoji="1" lang="en-US" altLang="ko-KR" sz="3200" dirty="0">
                <a:solidFill>
                  <a:srgbClr val="0070C0"/>
                </a:solidFill>
              </a:rPr>
              <a:t>?</a:t>
            </a:r>
            <a:endParaRPr kumimoji="1" lang="ko-KR" altLang="en-US" sz="3200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7D0F0D-64CA-6D4F-8C45-65B7C24BF3EC}"/>
              </a:ext>
            </a:extLst>
          </p:cNvPr>
          <p:cNvSpPr txBox="1"/>
          <p:nvPr/>
        </p:nvSpPr>
        <p:spPr>
          <a:xfrm>
            <a:off x="1300676" y="2967335"/>
            <a:ext cx="93632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</a:rPr>
              <a:t>Hyper Text Transfer Protocol                           </a:t>
            </a:r>
            <a:r>
              <a:rPr kumimoji="1" lang="en-US" altLang="ko-KR" sz="2400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</a:t>
            </a:r>
            <a:r>
              <a:rPr kumimoji="1" lang="en-US" altLang="ko-KR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//naver.com</a:t>
            </a:r>
            <a:endParaRPr kumimoji="1" lang="en-US" altLang="ko-KR" sz="2400" dirty="0">
              <a:solidFill>
                <a:schemeClr val="bg1"/>
              </a:solidFill>
            </a:endParaRPr>
          </a:p>
          <a:p>
            <a:endParaRPr kumimoji="1" lang="en-US" altLang="ko-KR" sz="2400" dirty="0">
              <a:solidFill>
                <a:schemeClr val="bg1"/>
              </a:solidFill>
            </a:endParaRPr>
          </a:p>
          <a:p>
            <a:r>
              <a:rPr kumimoji="1" lang="ko-KR" altLang="en-US" sz="2400" dirty="0">
                <a:solidFill>
                  <a:schemeClr val="bg1"/>
                </a:solidFill>
              </a:rPr>
              <a:t>클라이언트와 서버 사이에 이루어지는 요청</a:t>
            </a:r>
            <a:r>
              <a:rPr kumimoji="1" lang="en-US" altLang="ko-KR" sz="2400" dirty="0">
                <a:solidFill>
                  <a:schemeClr val="bg1"/>
                </a:solidFill>
              </a:rPr>
              <a:t>/</a:t>
            </a:r>
            <a:r>
              <a:rPr kumimoji="1" lang="ko-KR" altLang="en-US" sz="2400" dirty="0">
                <a:solidFill>
                  <a:schemeClr val="bg1"/>
                </a:solidFill>
              </a:rPr>
              <a:t>응답 프로토콜</a:t>
            </a:r>
            <a:endParaRPr kumimoji="1" lang="en-US" altLang="ko-KR" sz="2400" dirty="0">
              <a:solidFill>
                <a:schemeClr val="bg1"/>
              </a:solidFill>
            </a:endParaRPr>
          </a:p>
          <a:p>
            <a:endParaRPr kumimoji="1"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608D01-4B4E-1443-BB26-59D558191868}"/>
              </a:ext>
            </a:extLst>
          </p:cNvPr>
          <p:cNvSpPr/>
          <p:nvPr/>
        </p:nvSpPr>
        <p:spPr>
          <a:xfrm>
            <a:off x="1300676" y="4536993"/>
            <a:ext cx="1628775" cy="1249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AD6EC2-CBA5-044C-B166-8459086EE615}"/>
              </a:ext>
            </a:extLst>
          </p:cNvPr>
          <p:cNvSpPr/>
          <p:nvPr/>
        </p:nvSpPr>
        <p:spPr>
          <a:xfrm>
            <a:off x="8945003" y="4536992"/>
            <a:ext cx="1628775" cy="1249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한쪽 모서리는 잘리고 다른 쪽 모서리는 둥근 사각형 18">
            <a:extLst>
              <a:ext uri="{FF2B5EF4-FFF2-40B4-BE49-F238E27FC236}">
                <a16:creationId xmlns:a16="http://schemas.microsoft.com/office/drawing/2014/main" id="{AF2A8BA0-5AB9-4046-A704-C142AD3E74A0}"/>
              </a:ext>
            </a:extLst>
          </p:cNvPr>
          <p:cNvSpPr/>
          <p:nvPr/>
        </p:nvSpPr>
        <p:spPr>
          <a:xfrm>
            <a:off x="1829828" y="5014913"/>
            <a:ext cx="1113397" cy="771522"/>
          </a:xfrm>
          <a:prstGeom prst="snip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E61392-572D-4D48-90F7-F208C8D3BE33}"/>
              </a:ext>
            </a:extLst>
          </p:cNvPr>
          <p:cNvSpPr txBox="1"/>
          <p:nvPr/>
        </p:nvSpPr>
        <p:spPr>
          <a:xfrm>
            <a:off x="1679096" y="5786435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Client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134E3D-101D-A54F-9AD4-912BEA3D7BDE}"/>
              </a:ext>
            </a:extLst>
          </p:cNvPr>
          <p:cNvSpPr txBox="1"/>
          <p:nvPr/>
        </p:nvSpPr>
        <p:spPr>
          <a:xfrm>
            <a:off x="9323423" y="5737320"/>
            <a:ext cx="84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Server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FCF014-FB8F-F745-98EE-F0CF2574CF9A}"/>
              </a:ext>
            </a:extLst>
          </p:cNvPr>
          <p:cNvSpPr txBox="1"/>
          <p:nvPr/>
        </p:nvSpPr>
        <p:spPr>
          <a:xfrm>
            <a:off x="2929451" y="4977047"/>
            <a:ext cx="156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Web Browser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2B279AC-9591-B34D-9C51-6CBDA754A708}"/>
              </a:ext>
            </a:extLst>
          </p:cNvPr>
          <p:cNvCxnSpPr>
            <a:cxnSpLocks/>
            <a:stCxn id="19" idx="0"/>
            <a:endCxn id="18" idx="1"/>
          </p:cNvCxnSpPr>
          <p:nvPr/>
        </p:nvCxnSpPr>
        <p:spPr>
          <a:xfrm flipV="1">
            <a:off x="2943225" y="5161714"/>
            <a:ext cx="6001778" cy="238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06BACF3-8BD9-3444-BA4F-751035E0AB59}"/>
              </a:ext>
            </a:extLst>
          </p:cNvPr>
          <p:cNvSpPr txBox="1"/>
          <p:nvPr/>
        </p:nvSpPr>
        <p:spPr>
          <a:xfrm>
            <a:off x="6539568" y="4720731"/>
            <a:ext cx="244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http://</a:t>
            </a:r>
            <a:r>
              <a:rPr kumimoji="1" lang="en-US" altLang="ko-KR" dirty="0" err="1">
                <a:solidFill>
                  <a:schemeClr val="bg1"/>
                </a:solidFill>
              </a:rPr>
              <a:t>www.naver.com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F36C8C-72B7-824E-87FD-30561E4995A8}"/>
              </a:ext>
            </a:extLst>
          </p:cNvPr>
          <p:cNvSpPr txBox="1"/>
          <p:nvPr/>
        </p:nvSpPr>
        <p:spPr>
          <a:xfrm>
            <a:off x="3029037" y="5472325"/>
            <a:ext cx="2025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GET naver.com:</a:t>
            </a:r>
            <a:r>
              <a:rPr kumimoji="1" lang="en-US" altLang="ko-KR" dirty="0">
                <a:solidFill>
                  <a:srgbClr val="FF053B"/>
                </a:solidFill>
              </a:rPr>
              <a:t>80</a:t>
            </a:r>
            <a:endParaRPr kumimoji="1" lang="ko-KR" altLang="en-US" dirty="0">
              <a:solidFill>
                <a:srgbClr val="FF053B"/>
              </a:solidFill>
            </a:endParaRPr>
          </a:p>
        </p:txBody>
      </p:sp>
      <p:sp>
        <p:nvSpPr>
          <p:cNvPr id="28" name="양쪽 모서리가 둥근 사각형 27">
            <a:extLst>
              <a:ext uri="{FF2B5EF4-FFF2-40B4-BE49-F238E27FC236}">
                <a16:creationId xmlns:a16="http://schemas.microsoft.com/office/drawing/2014/main" id="{E08770F3-5F4C-6344-AEEC-39FA4A9E26B1}"/>
              </a:ext>
            </a:extLst>
          </p:cNvPr>
          <p:cNvSpPr/>
          <p:nvPr/>
        </p:nvSpPr>
        <p:spPr>
          <a:xfrm>
            <a:off x="9248775" y="4977047"/>
            <a:ext cx="1264129" cy="809388"/>
          </a:xfrm>
          <a:prstGeom prst="round2Same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29ED83-00BF-2E4B-9DE6-967AA1BDC423}"/>
              </a:ext>
            </a:extLst>
          </p:cNvPr>
          <p:cNvSpPr txBox="1"/>
          <p:nvPr/>
        </p:nvSpPr>
        <p:spPr>
          <a:xfrm>
            <a:off x="6919384" y="5294622"/>
            <a:ext cx="1875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200 OK Request</a:t>
            </a:r>
            <a:endParaRPr kumimoji="1" lang="ko-KR" altLang="en-US" dirty="0">
              <a:solidFill>
                <a:srgbClr val="FF05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97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07 0.0118 L 0.37357 -0.02685 " pathEditMode="relative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143 0.03287 " pathEditMode="relative" ptsTypes="AA">
                                      <p:cBhvr>
                                        <p:cTn id="1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9" grpId="2"/>
      <p:bldP spid="29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97C582-E475-4142-B776-251AC441A535}"/>
              </a:ext>
            </a:extLst>
          </p:cNvPr>
          <p:cNvSpPr txBox="1"/>
          <p:nvPr/>
        </p:nvSpPr>
        <p:spPr>
          <a:xfrm>
            <a:off x="7849021" y="6137478"/>
            <a:ext cx="4002912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2019</a:t>
            </a:r>
            <a:r>
              <a:rPr kumimoji="1" lang="ko-KR" altLang="en-US" dirty="0">
                <a:solidFill>
                  <a:schemeClr val="bg1"/>
                </a:solidFill>
              </a:rPr>
              <a:t>년 </a:t>
            </a:r>
            <a:r>
              <a:rPr kumimoji="1" lang="en-US" altLang="ko-KR" dirty="0">
                <a:solidFill>
                  <a:schemeClr val="bg1"/>
                </a:solidFill>
              </a:rPr>
              <a:t>6</a:t>
            </a:r>
            <a:r>
              <a:rPr kumimoji="1" lang="ko-KR" altLang="en-US" dirty="0">
                <a:solidFill>
                  <a:schemeClr val="bg1"/>
                </a:solidFill>
              </a:rPr>
              <a:t>월 </a:t>
            </a:r>
            <a:r>
              <a:rPr kumimoji="1" lang="en-US" altLang="ko-KR" dirty="0">
                <a:solidFill>
                  <a:schemeClr val="bg1"/>
                </a:solidFill>
              </a:rPr>
              <a:t>20</a:t>
            </a:r>
            <a:r>
              <a:rPr kumimoji="1" lang="ko-KR" altLang="en-US" dirty="0">
                <a:solidFill>
                  <a:schemeClr val="bg1"/>
                </a:solidFill>
              </a:rPr>
              <a:t>일 </a:t>
            </a:r>
            <a:r>
              <a:rPr kumimoji="1" lang="ko-KR" altLang="en-US" dirty="0" err="1">
                <a:solidFill>
                  <a:schemeClr val="bg1"/>
                </a:solidFill>
              </a:rPr>
              <a:t>몬드라곤</a:t>
            </a:r>
            <a:r>
              <a:rPr kumimoji="1" lang="ko-KR" altLang="en-US" dirty="0">
                <a:solidFill>
                  <a:schemeClr val="bg1"/>
                </a:solidFill>
              </a:rPr>
              <a:t> 교육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315E0-708F-4B49-8EBC-D401505C81C7}"/>
              </a:ext>
            </a:extLst>
          </p:cNvPr>
          <p:cNvSpPr txBox="1"/>
          <p:nvPr/>
        </p:nvSpPr>
        <p:spPr>
          <a:xfrm>
            <a:off x="771525" y="485776"/>
            <a:ext cx="1058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dirty="0">
                <a:solidFill>
                  <a:srgbClr val="0070C0"/>
                </a:solidFill>
              </a:rPr>
              <a:t>n. I</a:t>
            </a:r>
            <a:endParaRPr kumimoji="1" lang="ko-KR" altLang="en-US" sz="48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5300-8B6E-424A-A47E-C5EFCE348414}"/>
              </a:ext>
            </a:extLst>
          </p:cNvPr>
          <p:cNvSpPr txBox="1"/>
          <p:nvPr/>
        </p:nvSpPr>
        <p:spPr>
          <a:xfrm>
            <a:off x="1829828" y="549655"/>
            <a:ext cx="7115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chemeClr val="bg1"/>
                </a:solidFill>
              </a:rPr>
              <a:t>0.</a:t>
            </a:r>
            <a:r>
              <a:rPr kumimoji="1" lang="ko-KR" altLang="en-US" sz="4400" dirty="0">
                <a:solidFill>
                  <a:schemeClr val="bg1"/>
                </a:solidFill>
              </a:rPr>
              <a:t> </a:t>
            </a:r>
            <a:r>
              <a:rPr kumimoji="1" lang="ko-KR" altLang="en-US" sz="4400" dirty="0" err="1">
                <a:solidFill>
                  <a:schemeClr val="bg1"/>
                </a:solidFill>
              </a:rPr>
              <a:t>웹개발</a:t>
            </a:r>
            <a:endParaRPr kumimoji="1"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97B3C8-AE85-E444-AE57-A1E793E28C28}"/>
              </a:ext>
            </a:extLst>
          </p:cNvPr>
          <p:cNvSpPr txBox="1"/>
          <p:nvPr/>
        </p:nvSpPr>
        <p:spPr>
          <a:xfrm>
            <a:off x="4872038" y="1657349"/>
            <a:ext cx="40066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rgbClr val="0070C0"/>
                </a:solidFill>
              </a:rPr>
              <a:t>HTTP </a:t>
            </a:r>
            <a:r>
              <a:rPr kumimoji="1" lang="ko-KR" altLang="en-US" sz="3200" dirty="0">
                <a:solidFill>
                  <a:srgbClr val="0070C0"/>
                </a:solidFill>
              </a:rPr>
              <a:t>란</a:t>
            </a:r>
            <a:r>
              <a:rPr kumimoji="1" lang="en-US" altLang="ko-KR" sz="3200" dirty="0">
                <a:solidFill>
                  <a:srgbClr val="0070C0"/>
                </a:solidFill>
              </a:rPr>
              <a:t>? - </a:t>
            </a:r>
            <a:r>
              <a:rPr kumimoji="1" lang="ko-KR" altLang="en-US" sz="3200" dirty="0">
                <a:solidFill>
                  <a:srgbClr val="0070C0"/>
                </a:solidFill>
              </a:rPr>
              <a:t>프로토콜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2F242C-EF88-E141-8D15-CB3E81641A56}"/>
              </a:ext>
            </a:extLst>
          </p:cNvPr>
          <p:cNvSpPr txBox="1"/>
          <p:nvPr/>
        </p:nvSpPr>
        <p:spPr>
          <a:xfrm>
            <a:off x="1133487" y="2242124"/>
            <a:ext cx="101468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</a:rPr>
              <a:t>Protocol </a:t>
            </a:r>
            <a:r>
              <a:rPr kumimoji="1" lang="ko-KR" altLang="en-US" sz="2400" dirty="0">
                <a:solidFill>
                  <a:schemeClr val="bg1"/>
                </a:solidFill>
              </a:rPr>
              <a:t>규칙</a:t>
            </a:r>
            <a:r>
              <a:rPr kumimoji="1" lang="en-US" altLang="ko-KR" sz="2400" dirty="0">
                <a:solidFill>
                  <a:schemeClr val="bg1"/>
                </a:solidFill>
              </a:rPr>
              <a:t>,</a:t>
            </a:r>
            <a:r>
              <a:rPr kumimoji="1" lang="ko-KR" altLang="en-US" sz="2400" dirty="0">
                <a:solidFill>
                  <a:schemeClr val="bg1"/>
                </a:solidFill>
              </a:rPr>
              <a:t> 통신규약</a:t>
            </a:r>
            <a:r>
              <a:rPr kumimoji="1" lang="en-US" altLang="ko-KR" sz="2400" dirty="0">
                <a:solidFill>
                  <a:schemeClr val="bg1"/>
                </a:solidFill>
              </a:rPr>
              <a:t>,</a:t>
            </a:r>
            <a:r>
              <a:rPr kumimoji="1" lang="ko-KR" altLang="en-US" sz="2400" dirty="0">
                <a:solidFill>
                  <a:schemeClr val="bg1"/>
                </a:solidFill>
              </a:rPr>
              <a:t> 약속                          </a:t>
            </a:r>
            <a:r>
              <a:rPr kumimoji="1" lang="en-US" altLang="ko-KR" sz="2400" dirty="0">
                <a:solidFill>
                  <a:schemeClr val="bg1"/>
                </a:solidFill>
              </a:rPr>
              <a:t>   </a:t>
            </a:r>
            <a:r>
              <a:rPr kumimoji="1" lang="ko-KR" altLang="en-US" sz="2400" dirty="0">
                <a:solidFill>
                  <a:schemeClr val="bg1"/>
                </a:solidFill>
              </a:rPr>
              <a:t>   </a:t>
            </a:r>
            <a:r>
              <a:rPr kumimoji="1" lang="en-US" altLang="ko-KR" sz="2400" dirty="0">
                <a:solidFill>
                  <a:schemeClr val="bg1"/>
                </a:solidFill>
              </a:rPr>
              <a:t>TCP, UDP, HTTP</a:t>
            </a:r>
          </a:p>
          <a:p>
            <a:r>
              <a:rPr kumimoji="1" lang="en-US" altLang="ko-KR" sz="2400" dirty="0">
                <a:solidFill>
                  <a:schemeClr val="bg1"/>
                </a:solidFill>
              </a:rPr>
              <a:t>IP Address </a:t>
            </a:r>
            <a:r>
              <a:rPr kumimoji="1" lang="ko-KR" altLang="en-US" sz="2400" dirty="0">
                <a:solidFill>
                  <a:schemeClr val="bg1"/>
                </a:solidFill>
              </a:rPr>
              <a:t>주소</a:t>
            </a:r>
            <a:r>
              <a:rPr kumimoji="1" lang="en-US" altLang="ko-KR" sz="2400" dirty="0">
                <a:solidFill>
                  <a:schemeClr val="bg1"/>
                </a:solidFill>
              </a:rPr>
              <a:t>                                             IPv4 192.168.0.123</a:t>
            </a:r>
          </a:p>
          <a:p>
            <a:r>
              <a:rPr kumimoji="1" lang="en-US" altLang="ko-KR" sz="2400" dirty="0">
                <a:solidFill>
                  <a:schemeClr val="bg1"/>
                </a:solidFill>
              </a:rPr>
              <a:t>Port </a:t>
            </a:r>
            <a:r>
              <a:rPr kumimoji="1" lang="ko-KR" altLang="en-US" sz="2400" dirty="0">
                <a:solidFill>
                  <a:schemeClr val="bg1"/>
                </a:solidFill>
              </a:rPr>
              <a:t>네트워크 서비스 </a:t>
            </a:r>
            <a:r>
              <a:rPr kumimoji="1" lang="ko-KR" altLang="en-US" sz="2400" dirty="0" err="1">
                <a:solidFill>
                  <a:schemeClr val="bg1"/>
                </a:solidFill>
              </a:rPr>
              <a:t>식별단위</a:t>
            </a:r>
            <a:r>
              <a:rPr kumimoji="1" lang="ko-KR" altLang="en-US" sz="2400" dirty="0">
                <a:solidFill>
                  <a:schemeClr val="bg1"/>
                </a:solidFill>
              </a:rPr>
              <a:t>                       </a:t>
            </a:r>
            <a:r>
              <a:rPr kumimoji="1" lang="en-US" altLang="ko-KR" sz="2400" dirty="0">
                <a:solidFill>
                  <a:schemeClr val="bg1"/>
                </a:solidFill>
              </a:rPr>
              <a:t>20,</a:t>
            </a:r>
            <a:r>
              <a:rPr kumimoji="1" lang="ko-KR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</a:rPr>
              <a:t>21,</a:t>
            </a:r>
            <a:r>
              <a:rPr kumimoji="1" lang="ko-KR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</a:rPr>
              <a:t>22,</a:t>
            </a:r>
            <a:r>
              <a:rPr kumimoji="1" lang="ko-KR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</a:rPr>
              <a:t>23,</a:t>
            </a:r>
            <a:r>
              <a:rPr kumimoji="1" lang="ko-KR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</a:rPr>
              <a:t>53,</a:t>
            </a:r>
            <a:r>
              <a:rPr kumimoji="1" lang="ko-KR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</a:rPr>
              <a:t>80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7F0D2A-6436-8D44-92B6-0D1DF5224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16" y="3513893"/>
            <a:ext cx="5661027" cy="311356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14086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97C582-E475-4142-B776-251AC441A535}"/>
              </a:ext>
            </a:extLst>
          </p:cNvPr>
          <p:cNvSpPr txBox="1"/>
          <p:nvPr/>
        </p:nvSpPr>
        <p:spPr>
          <a:xfrm>
            <a:off x="7849235" y="6137275"/>
            <a:ext cx="4003040" cy="38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2019</a:t>
            </a:r>
            <a:r>
              <a:rPr kumimoji="1" lang="ko-KR" altLang="en-US" dirty="0">
                <a:solidFill>
                  <a:schemeClr val="bg1"/>
                </a:solidFill>
              </a:rPr>
              <a:t>년 </a:t>
            </a:r>
            <a:r>
              <a:rPr kumimoji="1" lang="en-US" altLang="ko-KR" dirty="0">
                <a:solidFill>
                  <a:schemeClr val="bg1"/>
                </a:solidFill>
              </a:rPr>
              <a:t>6</a:t>
            </a:r>
            <a:r>
              <a:rPr kumimoji="1" lang="ko-KR" altLang="en-US" dirty="0">
                <a:solidFill>
                  <a:schemeClr val="bg1"/>
                </a:solidFill>
              </a:rPr>
              <a:t>월 </a:t>
            </a:r>
            <a:r>
              <a:rPr kumimoji="1" lang="en-US" altLang="ko-KR" dirty="0">
                <a:solidFill>
                  <a:schemeClr val="bg1"/>
                </a:solidFill>
              </a:rPr>
              <a:t>20</a:t>
            </a:r>
            <a:r>
              <a:rPr kumimoji="1" lang="ko-KR" altLang="en-US" dirty="0">
                <a:solidFill>
                  <a:schemeClr val="bg1"/>
                </a:solidFill>
              </a:rPr>
              <a:t>일 </a:t>
            </a:r>
            <a:r>
              <a:rPr kumimoji="1" lang="ko-KR" altLang="en-US" dirty="0" err="1">
                <a:solidFill>
                  <a:schemeClr val="bg1"/>
                </a:solidFill>
              </a:rPr>
              <a:t>몬드라곤</a:t>
            </a:r>
            <a:r>
              <a:rPr kumimoji="1" lang="ko-KR" altLang="en-US" dirty="0">
                <a:solidFill>
                  <a:schemeClr val="bg1"/>
                </a:solidFill>
              </a:rPr>
              <a:t> 교육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315E0-708F-4B49-8EBC-D401505C81C7}"/>
              </a:ext>
            </a:extLst>
          </p:cNvPr>
          <p:cNvSpPr txBox="1"/>
          <p:nvPr/>
        </p:nvSpPr>
        <p:spPr>
          <a:xfrm>
            <a:off x="771525" y="485775"/>
            <a:ext cx="1058545" cy="831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dirty="0">
                <a:solidFill>
                  <a:srgbClr val="0070C0"/>
                </a:solidFill>
              </a:rPr>
              <a:t>n. I</a:t>
            </a:r>
            <a:endParaRPr kumimoji="1" lang="ko-KR" altLang="en-US" sz="48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5300-8B6E-424A-A47E-C5EFCE348414}"/>
              </a:ext>
            </a:extLst>
          </p:cNvPr>
          <p:cNvSpPr txBox="1"/>
          <p:nvPr/>
        </p:nvSpPr>
        <p:spPr>
          <a:xfrm>
            <a:off x="1830070" y="549910"/>
            <a:ext cx="7115175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chemeClr val="bg1"/>
                </a:solidFill>
              </a:rPr>
              <a:t>0.</a:t>
            </a:r>
            <a:r>
              <a:rPr kumimoji="1" lang="ko-KR" altLang="en-US" sz="4400" dirty="0">
                <a:solidFill>
                  <a:schemeClr val="bg1"/>
                </a:solidFill>
              </a:rPr>
              <a:t> </a:t>
            </a:r>
            <a:r>
              <a:rPr kumimoji="1" lang="ko-KR" altLang="en-US" sz="4400" dirty="0" err="1">
                <a:solidFill>
                  <a:schemeClr val="bg1"/>
                </a:solidFill>
              </a:rPr>
              <a:t>웹개발</a:t>
            </a:r>
            <a:endParaRPr kumimoji="1"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97B3C8-AE85-E444-AE57-A1E793E28C28}"/>
              </a:ext>
            </a:extLst>
          </p:cNvPr>
          <p:cNvSpPr txBox="1"/>
          <p:nvPr/>
        </p:nvSpPr>
        <p:spPr>
          <a:xfrm>
            <a:off x="4872355" y="1657350"/>
            <a:ext cx="210185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rgbClr val="0070C0"/>
                </a:solidFill>
              </a:rPr>
              <a:t>WWW </a:t>
            </a:r>
            <a:r>
              <a:rPr kumimoji="1" lang="ko-KR" altLang="en-US" sz="3200" dirty="0">
                <a:solidFill>
                  <a:srgbClr val="0070C0"/>
                </a:solidFill>
              </a:rPr>
              <a:t>란</a:t>
            </a:r>
            <a:r>
              <a:rPr kumimoji="1" lang="en-US" altLang="ko-KR" sz="3200" dirty="0">
                <a:solidFill>
                  <a:srgbClr val="0070C0"/>
                </a:solidFill>
              </a:rPr>
              <a:t>?</a:t>
            </a:r>
            <a:endParaRPr kumimoji="1" lang="ko-KR" altLang="en-US" sz="3200" dirty="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2F242C-EF88-E141-8D15-CB3E81641A56}"/>
              </a:ext>
            </a:extLst>
          </p:cNvPr>
          <p:cNvSpPr txBox="1"/>
          <p:nvPr/>
        </p:nvSpPr>
        <p:spPr>
          <a:xfrm>
            <a:off x="1133475" y="2242185"/>
            <a:ext cx="7948295" cy="341249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W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or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l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d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W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i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d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W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b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  W3                       WEB</a:t>
            </a:r>
            <a:endParaRPr lang="ko-KR" altLang="en-US" sz="2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W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W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W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는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인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터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넷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이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라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고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할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수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있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다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2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HyperMedia 글자와 그림등의 링크</a:t>
            </a:r>
            <a:endParaRPr lang="ko-KR" altLang="en-US" sz="2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URL 웹링크(주소지정문법) 주소</a:t>
            </a:r>
            <a:endParaRPr lang="ko-KR" altLang="en-US" sz="2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HTML</a:t>
            </a:r>
            <a:endParaRPr lang="ko-KR" altLang="en-US" sz="2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2400">
                <a:solidFill>
                  <a:schemeClr val="bg1"/>
                </a:solidFill>
                <a:latin typeface="맑은 고딕" charset="0"/>
                <a:ea typeface="맑은 고딕" charset="0"/>
              </a:rPr>
              <a:t>HTTP</a:t>
            </a:r>
            <a:endParaRPr lang="ko-KR" altLang="en-US" sz="2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451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97C582-E475-4142-B776-251AC441A535}"/>
              </a:ext>
            </a:extLst>
          </p:cNvPr>
          <p:cNvSpPr txBox="1"/>
          <p:nvPr/>
        </p:nvSpPr>
        <p:spPr>
          <a:xfrm>
            <a:off x="7849021" y="6137478"/>
            <a:ext cx="4002912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2019</a:t>
            </a:r>
            <a:r>
              <a:rPr kumimoji="1" lang="ko-KR" altLang="en-US" dirty="0">
                <a:solidFill>
                  <a:schemeClr val="bg1"/>
                </a:solidFill>
              </a:rPr>
              <a:t>년 </a:t>
            </a:r>
            <a:r>
              <a:rPr kumimoji="1" lang="en-US" altLang="ko-KR" dirty="0">
                <a:solidFill>
                  <a:schemeClr val="bg1"/>
                </a:solidFill>
              </a:rPr>
              <a:t>6</a:t>
            </a:r>
            <a:r>
              <a:rPr kumimoji="1" lang="ko-KR" altLang="en-US" dirty="0">
                <a:solidFill>
                  <a:schemeClr val="bg1"/>
                </a:solidFill>
              </a:rPr>
              <a:t>월 </a:t>
            </a:r>
            <a:r>
              <a:rPr kumimoji="1" lang="en-US" altLang="ko-KR" dirty="0">
                <a:solidFill>
                  <a:schemeClr val="bg1"/>
                </a:solidFill>
              </a:rPr>
              <a:t>20</a:t>
            </a:r>
            <a:r>
              <a:rPr kumimoji="1" lang="ko-KR" altLang="en-US" dirty="0">
                <a:solidFill>
                  <a:schemeClr val="bg1"/>
                </a:solidFill>
              </a:rPr>
              <a:t>일 </a:t>
            </a:r>
            <a:r>
              <a:rPr kumimoji="1" lang="ko-KR" altLang="en-US" dirty="0" err="1">
                <a:solidFill>
                  <a:schemeClr val="bg1"/>
                </a:solidFill>
              </a:rPr>
              <a:t>몬드라곤</a:t>
            </a:r>
            <a:r>
              <a:rPr kumimoji="1" lang="ko-KR" altLang="en-US" dirty="0">
                <a:solidFill>
                  <a:schemeClr val="bg1"/>
                </a:solidFill>
              </a:rPr>
              <a:t> 교육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315E0-708F-4B49-8EBC-D401505C81C7}"/>
              </a:ext>
            </a:extLst>
          </p:cNvPr>
          <p:cNvSpPr txBox="1"/>
          <p:nvPr/>
        </p:nvSpPr>
        <p:spPr>
          <a:xfrm>
            <a:off x="771525" y="485776"/>
            <a:ext cx="1058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dirty="0">
                <a:solidFill>
                  <a:srgbClr val="0070C0"/>
                </a:solidFill>
              </a:rPr>
              <a:t>n. I</a:t>
            </a:r>
            <a:endParaRPr kumimoji="1" lang="ko-KR" altLang="en-US" sz="48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5300-8B6E-424A-A47E-C5EFCE348414}"/>
              </a:ext>
            </a:extLst>
          </p:cNvPr>
          <p:cNvSpPr txBox="1"/>
          <p:nvPr/>
        </p:nvSpPr>
        <p:spPr>
          <a:xfrm>
            <a:off x="1829828" y="549655"/>
            <a:ext cx="7115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chemeClr val="bg1"/>
                </a:solidFill>
              </a:rPr>
              <a:t>0.</a:t>
            </a:r>
            <a:r>
              <a:rPr kumimoji="1" lang="ko-KR" altLang="en-US" sz="4400" dirty="0">
                <a:solidFill>
                  <a:schemeClr val="bg1"/>
                </a:solidFill>
              </a:rPr>
              <a:t> </a:t>
            </a:r>
            <a:r>
              <a:rPr kumimoji="1" lang="ko-KR" altLang="en-US" sz="4400" dirty="0" err="1">
                <a:solidFill>
                  <a:schemeClr val="bg1"/>
                </a:solidFill>
              </a:rPr>
              <a:t>웹개발</a:t>
            </a:r>
            <a:endParaRPr kumimoji="1"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161FBE-1343-A94D-BCDC-BE3DD2AC8422}"/>
              </a:ext>
            </a:extLst>
          </p:cNvPr>
          <p:cNvSpPr txBox="1"/>
          <p:nvPr/>
        </p:nvSpPr>
        <p:spPr>
          <a:xfrm>
            <a:off x="4872038" y="165734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rgbClr val="0070C0"/>
                </a:solidFill>
              </a:rPr>
              <a:t>구조</a:t>
            </a:r>
          </a:p>
        </p:txBody>
      </p:sp>
      <p:sp>
        <p:nvSpPr>
          <p:cNvPr id="2" name="양쪽 모서리가 둥근 사각형 1">
            <a:extLst>
              <a:ext uri="{FF2B5EF4-FFF2-40B4-BE49-F238E27FC236}">
                <a16:creationId xmlns:a16="http://schemas.microsoft.com/office/drawing/2014/main" id="{9C103F8E-CAD7-A542-BDDC-554847CFD9B9}"/>
              </a:ext>
            </a:extLst>
          </p:cNvPr>
          <p:cNvSpPr/>
          <p:nvPr/>
        </p:nvSpPr>
        <p:spPr>
          <a:xfrm>
            <a:off x="4743450" y="2400300"/>
            <a:ext cx="1133991" cy="102870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KT DNS</a:t>
            </a:r>
            <a:endParaRPr kumimoji="1" lang="ko-KR" altLang="en-US" dirty="0"/>
          </a:p>
        </p:txBody>
      </p:sp>
      <p:sp>
        <p:nvSpPr>
          <p:cNvPr id="9" name="양쪽 모서리가 둥근 사각형 8">
            <a:extLst>
              <a:ext uri="{FF2B5EF4-FFF2-40B4-BE49-F238E27FC236}">
                <a16:creationId xmlns:a16="http://schemas.microsoft.com/office/drawing/2014/main" id="{571CED9D-DA8B-0046-AF21-43983A39D77A}"/>
              </a:ext>
            </a:extLst>
          </p:cNvPr>
          <p:cNvSpPr/>
          <p:nvPr/>
        </p:nvSpPr>
        <p:spPr>
          <a:xfrm>
            <a:off x="6715030" y="2400300"/>
            <a:ext cx="1133991" cy="102870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KT SUPER DNS</a:t>
            </a:r>
            <a:endParaRPr kumimoji="1"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59C956D-138F-4447-80AA-27F8CA690691}"/>
              </a:ext>
            </a:extLst>
          </p:cNvPr>
          <p:cNvSpPr/>
          <p:nvPr/>
        </p:nvSpPr>
        <p:spPr>
          <a:xfrm>
            <a:off x="8945003" y="-254852"/>
            <a:ext cx="3393733" cy="3143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WWW</a:t>
            </a:r>
          </a:p>
          <a:p>
            <a:pPr algn="ctr"/>
            <a:r>
              <a:rPr kumimoji="1" lang="en-US" altLang="ko-KR" dirty="0"/>
              <a:t>World  Internet</a:t>
            </a:r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5A61A1-CBF1-D847-A455-8E6374E4E97B}"/>
              </a:ext>
            </a:extLst>
          </p:cNvPr>
          <p:cNvSpPr/>
          <p:nvPr/>
        </p:nvSpPr>
        <p:spPr>
          <a:xfrm>
            <a:off x="442913" y="3900488"/>
            <a:ext cx="1771650" cy="1671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2F75-BA1E-2B4A-A540-F1FBE17E2C69}"/>
              </a:ext>
            </a:extLst>
          </p:cNvPr>
          <p:cNvSpPr/>
          <p:nvPr/>
        </p:nvSpPr>
        <p:spPr>
          <a:xfrm>
            <a:off x="8059178" y="3900487"/>
            <a:ext cx="1771650" cy="1671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원통[C] 10">
            <a:extLst>
              <a:ext uri="{FF2B5EF4-FFF2-40B4-BE49-F238E27FC236}">
                <a16:creationId xmlns:a16="http://schemas.microsoft.com/office/drawing/2014/main" id="{65640566-3468-D44C-9687-790B1A658B9F}"/>
              </a:ext>
            </a:extLst>
          </p:cNvPr>
          <p:cNvSpPr/>
          <p:nvPr/>
        </p:nvSpPr>
        <p:spPr>
          <a:xfrm>
            <a:off x="10763250" y="4071936"/>
            <a:ext cx="1228725" cy="150018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한쪽 모서리는 잘리고 다른 쪽 모서리는 둥근 사각형 13">
            <a:extLst>
              <a:ext uri="{FF2B5EF4-FFF2-40B4-BE49-F238E27FC236}">
                <a16:creationId xmlns:a16="http://schemas.microsoft.com/office/drawing/2014/main" id="{02563ECC-B422-EB47-A66D-491920EFB663}"/>
              </a:ext>
            </a:extLst>
          </p:cNvPr>
          <p:cNvSpPr/>
          <p:nvPr/>
        </p:nvSpPr>
        <p:spPr>
          <a:xfrm>
            <a:off x="1115454" y="4822030"/>
            <a:ext cx="1113397" cy="771522"/>
          </a:xfrm>
          <a:prstGeom prst="snip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양쪽 모서리가 둥근 사각형 14">
            <a:extLst>
              <a:ext uri="{FF2B5EF4-FFF2-40B4-BE49-F238E27FC236}">
                <a16:creationId xmlns:a16="http://schemas.microsoft.com/office/drawing/2014/main" id="{DA6D7FC5-C50F-4945-831E-94138F64B2F0}"/>
              </a:ext>
            </a:extLst>
          </p:cNvPr>
          <p:cNvSpPr/>
          <p:nvPr/>
        </p:nvSpPr>
        <p:spPr>
          <a:xfrm>
            <a:off x="8566699" y="4784164"/>
            <a:ext cx="1264129" cy="809388"/>
          </a:xfrm>
          <a:prstGeom prst="round2Same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8EA491-A5B1-5C42-B20C-49190C1C0409}"/>
              </a:ext>
            </a:extLst>
          </p:cNvPr>
          <p:cNvSpPr/>
          <p:nvPr/>
        </p:nvSpPr>
        <p:spPr>
          <a:xfrm>
            <a:off x="10846140" y="4555567"/>
            <a:ext cx="1088683" cy="80938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양쪽 모서리가 둥근 사각형 16">
            <a:extLst>
              <a:ext uri="{FF2B5EF4-FFF2-40B4-BE49-F238E27FC236}">
                <a16:creationId xmlns:a16="http://schemas.microsoft.com/office/drawing/2014/main" id="{25B050D0-F8FC-8F4E-BD68-5883FA51E614}"/>
              </a:ext>
            </a:extLst>
          </p:cNvPr>
          <p:cNvSpPr/>
          <p:nvPr/>
        </p:nvSpPr>
        <p:spPr>
          <a:xfrm>
            <a:off x="8566698" y="3953348"/>
            <a:ext cx="1264129" cy="809388"/>
          </a:xfrm>
          <a:prstGeom prst="round2Same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DF4E11F6-94D5-FE45-AA00-777E5D0D460F}"/>
              </a:ext>
            </a:extLst>
          </p:cNvPr>
          <p:cNvCxnSpPr>
            <a:stCxn id="10" idx="0"/>
            <a:endCxn id="2" idx="2"/>
          </p:cNvCxnSpPr>
          <p:nvPr/>
        </p:nvCxnSpPr>
        <p:spPr>
          <a:xfrm flipV="1">
            <a:off x="1328738" y="2914650"/>
            <a:ext cx="3414712" cy="985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CE6AF626-5BB2-3847-B6A8-0DAD1591B127}"/>
              </a:ext>
            </a:extLst>
          </p:cNvPr>
          <p:cNvCxnSpPr>
            <a:stCxn id="2" idx="0"/>
            <a:endCxn id="9" idx="2"/>
          </p:cNvCxnSpPr>
          <p:nvPr/>
        </p:nvCxnSpPr>
        <p:spPr>
          <a:xfrm>
            <a:off x="5877441" y="2914650"/>
            <a:ext cx="8375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4BE6FD1-10E6-214A-AEE1-6DFA193F658E}"/>
              </a:ext>
            </a:extLst>
          </p:cNvPr>
          <p:cNvCxnSpPr>
            <a:stCxn id="9" idx="0"/>
            <a:endCxn id="3" idx="3"/>
          </p:cNvCxnSpPr>
          <p:nvPr/>
        </p:nvCxnSpPr>
        <p:spPr>
          <a:xfrm flipV="1">
            <a:off x="7849021" y="2428080"/>
            <a:ext cx="1592983" cy="486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3DB9C4F0-C8BB-D140-86BF-6F1C7AE94744}"/>
              </a:ext>
            </a:extLst>
          </p:cNvPr>
          <p:cNvCxnSpPr>
            <a:stCxn id="11" idx="2"/>
            <a:endCxn id="17" idx="0"/>
          </p:cNvCxnSpPr>
          <p:nvPr/>
        </p:nvCxnSpPr>
        <p:spPr>
          <a:xfrm flipH="1" flipV="1">
            <a:off x="9830827" y="4358042"/>
            <a:ext cx="932423" cy="463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9A85AFF-9917-C441-B949-76C6F5793123}"/>
              </a:ext>
            </a:extLst>
          </p:cNvPr>
          <p:cNvCxnSpPr>
            <a:stCxn id="12" idx="1"/>
            <a:endCxn id="10" idx="3"/>
          </p:cNvCxnSpPr>
          <p:nvPr/>
        </p:nvCxnSpPr>
        <p:spPr>
          <a:xfrm flipH="1">
            <a:off x="2214563" y="4736306"/>
            <a:ext cx="5844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B195C07-4BDD-DE43-BA31-8A4BC2F43346}"/>
              </a:ext>
            </a:extLst>
          </p:cNvPr>
          <p:cNvSpPr txBox="1"/>
          <p:nvPr/>
        </p:nvSpPr>
        <p:spPr>
          <a:xfrm>
            <a:off x="4720949" y="2545318"/>
            <a:ext cx="181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bg1"/>
                </a:solidFill>
              </a:rPr>
              <a:t>www:com:naver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F4BBDC-B70D-DB44-A65A-DB91CC7B7E77}"/>
              </a:ext>
            </a:extLst>
          </p:cNvPr>
          <p:cNvSpPr txBox="1"/>
          <p:nvPr/>
        </p:nvSpPr>
        <p:spPr>
          <a:xfrm>
            <a:off x="8478939" y="2044858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130.154.0.23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606E79-06A2-6E49-B2C0-804F98FE4486}"/>
              </a:ext>
            </a:extLst>
          </p:cNvPr>
          <p:cNvSpPr txBox="1"/>
          <p:nvPr/>
        </p:nvSpPr>
        <p:spPr>
          <a:xfrm>
            <a:off x="467074" y="3545441"/>
            <a:ext cx="1783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bg1"/>
                </a:solidFill>
              </a:rPr>
              <a:t>www.naver.com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062460-7B24-4F4E-AB5D-C6F7AF0A9B69}"/>
              </a:ext>
            </a:extLst>
          </p:cNvPr>
          <p:cNvSpPr txBox="1"/>
          <p:nvPr/>
        </p:nvSpPr>
        <p:spPr>
          <a:xfrm>
            <a:off x="2164871" y="4359832"/>
            <a:ext cx="2269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GET 130.154.0.23:80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6CBC35-B21B-794B-A4CE-C0939FAA19A9}"/>
              </a:ext>
            </a:extLst>
          </p:cNvPr>
          <p:cNvSpPr txBox="1"/>
          <p:nvPr/>
        </p:nvSpPr>
        <p:spPr>
          <a:xfrm>
            <a:off x="6225230" y="4353318"/>
            <a:ext cx="1875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200 OK Request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B623B6-7FA9-DD47-B0AA-20C2A9225B41}"/>
              </a:ext>
            </a:extLst>
          </p:cNvPr>
          <p:cNvSpPr txBox="1"/>
          <p:nvPr/>
        </p:nvSpPr>
        <p:spPr>
          <a:xfrm>
            <a:off x="8983520" y="3654302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SELECT * TB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3E206-65CE-F44E-945D-3CDBF0EB678B}"/>
              </a:ext>
            </a:extLst>
          </p:cNvPr>
          <p:cNvSpPr txBox="1"/>
          <p:nvPr/>
        </p:nvSpPr>
        <p:spPr>
          <a:xfrm>
            <a:off x="10420425" y="4838459"/>
            <a:ext cx="737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DATA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99B506-64A9-2C4E-95B1-337AD5B16D60}"/>
              </a:ext>
            </a:extLst>
          </p:cNvPr>
          <p:cNvSpPr txBox="1"/>
          <p:nvPr/>
        </p:nvSpPr>
        <p:spPr>
          <a:xfrm>
            <a:off x="939047" y="5572124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Client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795101-923C-5940-8C4A-2EB47AE43252}"/>
              </a:ext>
            </a:extLst>
          </p:cNvPr>
          <p:cNvSpPr txBox="1"/>
          <p:nvPr/>
        </p:nvSpPr>
        <p:spPr>
          <a:xfrm>
            <a:off x="8495889" y="5593552"/>
            <a:ext cx="84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Server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EFC6E3-2C22-7C44-94AC-CC0159B1D049}"/>
              </a:ext>
            </a:extLst>
          </p:cNvPr>
          <p:cNvSpPr txBox="1"/>
          <p:nvPr/>
        </p:nvSpPr>
        <p:spPr>
          <a:xfrm>
            <a:off x="11172923" y="5583829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DB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00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2 -0.00671 L 0.27578 -0.14676 " pathEditMode="relative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4903E-17 L 0.08385 0.0338 C 0.1013 0.04144 0.12747 0.0456 0.15495 0.0456 C 0.18633 0.0456 0.21133 0.04144 0.22877 0.0338 L 0.31276 -2.94903E-17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8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53 -0.00208 C -0.02357 0.00255 -0.02487 0.00741 -0.02591 0.01227 C -0.02643 0.01435 -0.02643 0.0169 -0.02721 0.01875 C -0.02813 0.02106 -0.02956 0.02292 -0.0306 0.02477 C -0.03112 0.02708 -0.03086 0.02986 -0.0319 0.03125 C -0.03385 0.0338 -0.03672 0.03333 -0.03893 0.03542 C -0.0405 0.03681 -0.04206 0.03796 -0.04362 0.03958 C -0.04596 0.04213 -0.04792 0.0463 -0.05065 0.04792 C -0.053 0.04931 -0.0556 0.04954 -0.05768 0.05208 C -0.05872 0.05347 -0.0599 0.05509 -0.06107 0.05625 C -0.06341 0.05787 -0.06576 0.05903 -0.0681 0.06042 L -0.07513 0.06458 C -0.07526 0.06458 -0.08216 0.06852 -0.08216 0.06875 C -0.08346 0.07014 -0.08451 0.07176 -0.08581 0.07292 C -0.08802 0.07454 -0.09076 0.07454 -0.09284 0.07708 C -0.09831 0.08356 -0.09492 0.08079 -0.10326 0.0831 C -0.1043 0.0838 -0.11289 0.08912 -0.11497 0.08958 C -0.12591 0.09074 -0.13685 0.09097 -0.14779 0.09144 L -0.24154 0.08958 C -0.24948 0.08912 -0.24831 0.08727 -0.25456 0.08542 C -0.25716 0.08449 -0.26003 0.08403 -0.26263 0.0831 C -0.26432 0.08264 -0.26576 0.08148 -0.26732 0.08125 C -0.27083 0.08009 -0.27448 0.08009 -0.278 0.07894 C -0.2819 0.07801 -0.28568 0.07593 -0.28971 0.07477 L -0.29779 0.07292 L -0.35404 0.07477 C -0.35729 0.075 -0.36042 0.07616 -0.36341 0.07708 C -0.36589 0.07755 -0.3737 0.07986 -0.37643 0.08125 C -0.38529 0.08519 -0.37357 0.08148 -0.38451 0.08542 C -0.38685 0.08611 -0.38932 0.08657 -0.39154 0.08727 C -0.39362 0.08796 -0.39544 0.08889 -0.39753 0.08958 C -0.39974 0.09028 -0.40221 0.09074 -0.40456 0.09144 C -0.41836 0.09653 -0.39648 0.09051 -0.41732 0.0956 L -0.42435 0.09977 C -0.42565 0.10069 -0.42695 0.10069 -0.428 0.10208 C -0.43034 0.10486 -0.43229 0.1088 -0.43503 0.11042 L -0.44544 0.11644 C -0.44675 0.11736 -0.44779 0.11806 -0.44909 0.11875 C -0.45065 0.11921 -0.45221 0.11991 -0.45378 0.1206 C -0.45495 0.1213 -0.45599 0.12222 -0.45716 0.12292 C -0.46107 0.12431 -0.46497 0.12569 -0.46888 0.12708 C -0.47096 0.12755 -0.47279 0.12847 -0.47487 0.12894 C -0.47708 0.12963 -0.48516 0.13194 -0.48763 0.1331 C -0.4901 0.13426 -0.49232 0.13588 -0.49466 0.13727 L -0.49831 0.13958 C -0.49935 0.14144 -0.50026 0.14421 -0.50169 0.1456 C -0.50313 0.14722 -0.50495 0.14676 -0.50638 0.14792 C -0.50807 0.14884 -0.50951 0.15093 -0.51107 0.15208 C -0.51341 0.1537 -0.51615 0.1537 -0.5181 0.15625 C -0.5194 0.15764 -0.52044 0.15926 -0.52175 0.16042 C -0.52448 0.16273 -0.52682 0.1625 -0.52982 0.16458 C -0.53151 0.16551 -0.53294 0.16759 -0.53451 0.16875 C -0.53607 0.16968 -0.53776 0.16991 -0.53919 0.1706 C -0.54167 0.17199 -0.54388 0.17338 -0.54622 0.17477 C -0.54753 0.17569 -0.54883 0.17569 -0.54987 0.17708 C -0.5543 0.18241 -0.55195 0.18032 -0.5569 0.1831 C -0.55794 0.18449 -0.55911 0.18634 -0.56029 0.18727 C -0.56263 0.18912 -0.56497 0.19005 -0.56732 0.19144 L -0.57096 0.19375 L -0.58138 0.19977 C -0.58268 0.20069 -0.58372 0.20139 -0.58503 0.20208 C -0.58659 0.20255 -0.58815 0.20324 -0.58971 0.20394 C -0.59089 0.20463 -0.59193 0.20556 -0.5931 0.20625 C -0.6 0.20926 -0.5987 0.20741 -0.60612 0.21042 C -0.61432 0.21343 -0.6151 0.21435 -0.62253 0.21875 L -0.62591 0.22083 " pathEditMode="relative" ptsTypes="AAAAAAAAAAAAAAAAAAAAAAAAAAAAAAAAAAAAAAAAAAAAAAAAAAAAAAAAAAAAAAAAAA">
                                      <p:cBhvr>
                                        <p:cTn id="3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77 0.00185 L 0.37318 0.00185 " pathEditMode="relative" ptsTypes="AA">
                                      <p:cBhvr>
                                        <p:cTn id="4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953 0.07037 " pathEditMode="relative" ptsTypes="AA">
                                      <p:cBhvr>
                                        <p:cTn id="5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84 -0.05625 " pathEditMode="relative" ptsTypes="AA">
                                      <p:cBhvr>
                                        <p:cTn id="6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5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8593 0.00417 " pathEditMode="relative" ptsTypes="AA">
                                      <p:cBhvr>
                                        <p:cTn id="8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29" grpId="2"/>
      <p:bldP spid="30" grpId="0"/>
      <p:bldP spid="30" grpId="1"/>
      <p:bldP spid="30" grpId="2"/>
      <p:bldP spid="31" grpId="0"/>
      <p:bldP spid="31" grpId="1"/>
      <p:bldP spid="32" grpId="0"/>
      <p:bldP spid="32" grpId="1"/>
      <p:bldP spid="32" grpId="2"/>
      <p:bldP spid="33" grpId="0"/>
      <p:bldP spid="33" grpId="1"/>
      <p:bldP spid="34" grpId="0"/>
      <p:bldP spid="34" grpId="1"/>
      <p:bldP spid="34" grpId="2"/>
      <p:bldP spid="35" grpId="0"/>
      <p:bldP spid="35" grpId="1"/>
      <p:bldP spid="35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97C582-E475-4142-B776-251AC441A535}"/>
              </a:ext>
            </a:extLst>
          </p:cNvPr>
          <p:cNvSpPr txBox="1"/>
          <p:nvPr/>
        </p:nvSpPr>
        <p:spPr>
          <a:xfrm>
            <a:off x="7849021" y="6137478"/>
            <a:ext cx="4002912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2019</a:t>
            </a:r>
            <a:r>
              <a:rPr kumimoji="1" lang="ko-KR" altLang="en-US" dirty="0">
                <a:solidFill>
                  <a:schemeClr val="bg1"/>
                </a:solidFill>
              </a:rPr>
              <a:t>년 </a:t>
            </a:r>
            <a:r>
              <a:rPr kumimoji="1" lang="en-US" altLang="ko-KR" dirty="0">
                <a:solidFill>
                  <a:schemeClr val="bg1"/>
                </a:solidFill>
              </a:rPr>
              <a:t>6</a:t>
            </a:r>
            <a:r>
              <a:rPr kumimoji="1" lang="ko-KR" altLang="en-US" dirty="0">
                <a:solidFill>
                  <a:schemeClr val="bg1"/>
                </a:solidFill>
              </a:rPr>
              <a:t>월 </a:t>
            </a:r>
            <a:r>
              <a:rPr kumimoji="1" lang="en-US" altLang="ko-KR" dirty="0">
                <a:solidFill>
                  <a:schemeClr val="bg1"/>
                </a:solidFill>
              </a:rPr>
              <a:t>20</a:t>
            </a:r>
            <a:r>
              <a:rPr kumimoji="1" lang="ko-KR" altLang="en-US" dirty="0">
                <a:solidFill>
                  <a:schemeClr val="bg1"/>
                </a:solidFill>
              </a:rPr>
              <a:t>일 </a:t>
            </a:r>
            <a:r>
              <a:rPr kumimoji="1" lang="ko-KR" altLang="en-US" dirty="0" err="1">
                <a:solidFill>
                  <a:schemeClr val="bg1"/>
                </a:solidFill>
              </a:rPr>
              <a:t>몬드라곤</a:t>
            </a:r>
            <a:r>
              <a:rPr kumimoji="1" lang="ko-KR" altLang="en-US" dirty="0">
                <a:solidFill>
                  <a:schemeClr val="bg1"/>
                </a:solidFill>
              </a:rPr>
              <a:t> 교육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315E0-708F-4B49-8EBC-D401505C81C7}"/>
              </a:ext>
            </a:extLst>
          </p:cNvPr>
          <p:cNvSpPr txBox="1"/>
          <p:nvPr/>
        </p:nvSpPr>
        <p:spPr>
          <a:xfrm>
            <a:off x="771525" y="485776"/>
            <a:ext cx="1058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dirty="0">
                <a:solidFill>
                  <a:srgbClr val="0070C0"/>
                </a:solidFill>
              </a:rPr>
              <a:t>n. I</a:t>
            </a:r>
            <a:endParaRPr kumimoji="1" lang="ko-KR" altLang="en-US" sz="48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5300-8B6E-424A-A47E-C5EFCE348414}"/>
              </a:ext>
            </a:extLst>
          </p:cNvPr>
          <p:cNvSpPr txBox="1"/>
          <p:nvPr/>
        </p:nvSpPr>
        <p:spPr>
          <a:xfrm>
            <a:off x="1829828" y="549655"/>
            <a:ext cx="7115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chemeClr val="bg1"/>
                </a:solidFill>
              </a:rPr>
              <a:t>0.</a:t>
            </a:r>
            <a:r>
              <a:rPr kumimoji="1" lang="ko-KR" altLang="en-US" sz="4400" dirty="0">
                <a:solidFill>
                  <a:schemeClr val="bg1"/>
                </a:solidFill>
              </a:rPr>
              <a:t> </a:t>
            </a:r>
            <a:r>
              <a:rPr kumimoji="1" lang="ko-KR" altLang="en-US" sz="4400" dirty="0" err="1">
                <a:solidFill>
                  <a:schemeClr val="bg1"/>
                </a:solidFill>
              </a:rPr>
              <a:t>웹개발</a:t>
            </a:r>
            <a:endParaRPr kumimoji="1"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161FBE-1343-A94D-BCDC-BE3DD2AC8422}"/>
              </a:ext>
            </a:extLst>
          </p:cNvPr>
          <p:cNvSpPr txBox="1"/>
          <p:nvPr/>
        </p:nvSpPr>
        <p:spPr>
          <a:xfrm>
            <a:off x="4872038" y="165734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rgbClr val="0070C0"/>
                </a:solidFill>
              </a:rPr>
              <a:t>구분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2F75-BA1E-2B4A-A540-F1FBE17E2C69}"/>
              </a:ext>
            </a:extLst>
          </p:cNvPr>
          <p:cNvSpPr/>
          <p:nvPr/>
        </p:nvSpPr>
        <p:spPr>
          <a:xfrm>
            <a:off x="2777565" y="3694334"/>
            <a:ext cx="1771650" cy="1671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원통[C] 10">
            <a:extLst>
              <a:ext uri="{FF2B5EF4-FFF2-40B4-BE49-F238E27FC236}">
                <a16:creationId xmlns:a16="http://schemas.microsoft.com/office/drawing/2014/main" id="{65640566-3468-D44C-9687-790B1A658B9F}"/>
              </a:ext>
            </a:extLst>
          </p:cNvPr>
          <p:cNvSpPr/>
          <p:nvPr/>
        </p:nvSpPr>
        <p:spPr>
          <a:xfrm>
            <a:off x="5263078" y="2651701"/>
            <a:ext cx="1228725" cy="150018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양쪽 모서리가 둥근 사각형 14">
            <a:extLst>
              <a:ext uri="{FF2B5EF4-FFF2-40B4-BE49-F238E27FC236}">
                <a16:creationId xmlns:a16="http://schemas.microsoft.com/office/drawing/2014/main" id="{DA6D7FC5-C50F-4945-831E-94138F64B2F0}"/>
              </a:ext>
            </a:extLst>
          </p:cNvPr>
          <p:cNvSpPr/>
          <p:nvPr/>
        </p:nvSpPr>
        <p:spPr>
          <a:xfrm>
            <a:off x="3285086" y="4578011"/>
            <a:ext cx="1264129" cy="809388"/>
          </a:xfrm>
          <a:prstGeom prst="round2Same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8EA491-A5B1-5C42-B20C-49190C1C0409}"/>
              </a:ext>
            </a:extLst>
          </p:cNvPr>
          <p:cNvSpPr/>
          <p:nvPr/>
        </p:nvSpPr>
        <p:spPr>
          <a:xfrm>
            <a:off x="5345968" y="3135332"/>
            <a:ext cx="1088683" cy="80938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양쪽 모서리가 둥근 사각형 16">
            <a:extLst>
              <a:ext uri="{FF2B5EF4-FFF2-40B4-BE49-F238E27FC236}">
                <a16:creationId xmlns:a16="http://schemas.microsoft.com/office/drawing/2014/main" id="{25B050D0-F8FC-8F4E-BD68-5883FA51E614}"/>
              </a:ext>
            </a:extLst>
          </p:cNvPr>
          <p:cNvSpPr/>
          <p:nvPr/>
        </p:nvSpPr>
        <p:spPr>
          <a:xfrm>
            <a:off x="3285085" y="3747195"/>
            <a:ext cx="1264129" cy="809388"/>
          </a:xfrm>
          <a:prstGeom prst="round2Same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3DB9C4F0-C8BB-D140-86BF-6F1C7AE94744}"/>
              </a:ext>
            </a:extLst>
          </p:cNvPr>
          <p:cNvCxnSpPr>
            <a:stCxn id="11" idx="2"/>
            <a:endCxn id="17" idx="0"/>
          </p:cNvCxnSpPr>
          <p:nvPr/>
        </p:nvCxnSpPr>
        <p:spPr>
          <a:xfrm flipH="1">
            <a:off x="4549214" y="3401795"/>
            <a:ext cx="713864" cy="750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9795101-923C-5940-8C4A-2EB47AE43252}"/>
              </a:ext>
            </a:extLst>
          </p:cNvPr>
          <p:cNvSpPr txBox="1"/>
          <p:nvPr/>
        </p:nvSpPr>
        <p:spPr>
          <a:xfrm>
            <a:off x="3214276" y="5387399"/>
            <a:ext cx="84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Server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EFC6E3-2C22-7C44-94AC-CC0159B1D049}"/>
              </a:ext>
            </a:extLst>
          </p:cNvPr>
          <p:cNvSpPr txBox="1"/>
          <p:nvPr/>
        </p:nvSpPr>
        <p:spPr>
          <a:xfrm>
            <a:off x="5672751" y="4163594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DB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F292548A-BE23-E245-9932-D496912AC47A}"/>
              </a:ext>
            </a:extLst>
          </p:cNvPr>
          <p:cNvCxnSpPr>
            <a:cxnSpLocks/>
          </p:cNvCxnSpPr>
          <p:nvPr/>
        </p:nvCxnSpPr>
        <p:spPr>
          <a:xfrm>
            <a:off x="972273" y="4532926"/>
            <a:ext cx="10091967" cy="35362"/>
          </a:xfrm>
          <a:prstGeom prst="line">
            <a:avLst/>
          </a:prstGeom>
          <a:ln w="63500">
            <a:solidFill>
              <a:srgbClr val="FF0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76A5A04-73C4-9B45-BC1C-86B5EA1C5E5D}"/>
              </a:ext>
            </a:extLst>
          </p:cNvPr>
          <p:cNvSpPr txBox="1"/>
          <p:nvPr/>
        </p:nvSpPr>
        <p:spPr>
          <a:xfrm>
            <a:off x="6650423" y="2645262"/>
            <a:ext cx="23971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/>
                </a:solidFill>
              </a:rPr>
              <a:t>Back-</a:t>
            </a:r>
            <a:r>
              <a:rPr kumimoji="1" lang="en-US" altLang="ko-KR" sz="3200" b="1" dirty="0">
                <a:solidFill>
                  <a:srgbClr val="FF0000"/>
                </a:solidFill>
              </a:rPr>
              <a:t>End</a:t>
            </a:r>
          </a:p>
          <a:p>
            <a:r>
              <a:rPr kumimoji="1" lang="en-US" altLang="ko-KR" sz="3200" b="1" dirty="0">
                <a:solidFill>
                  <a:schemeClr val="bg1"/>
                </a:solidFill>
              </a:rPr>
              <a:t>Server </a:t>
            </a:r>
            <a:r>
              <a:rPr kumimoji="1" lang="en-US" altLang="ko-KR" sz="3200" b="1" dirty="0">
                <a:solidFill>
                  <a:srgbClr val="FF0000"/>
                </a:solidFill>
              </a:rPr>
              <a:t>Side</a:t>
            </a:r>
            <a:endParaRPr kumimoji="1"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D4E358-EB59-A647-B527-4358018C4F5F}"/>
              </a:ext>
            </a:extLst>
          </p:cNvPr>
          <p:cNvSpPr txBox="1"/>
          <p:nvPr/>
        </p:nvSpPr>
        <p:spPr>
          <a:xfrm>
            <a:off x="4716367" y="4637174"/>
            <a:ext cx="22765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/>
                </a:solidFill>
              </a:rPr>
              <a:t>Front-</a:t>
            </a:r>
            <a:r>
              <a:rPr kumimoji="1" lang="en-US" altLang="ko-KR" sz="3200" b="1" dirty="0">
                <a:solidFill>
                  <a:srgbClr val="FF0000"/>
                </a:solidFill>
              </a:rPr>
              <a:t>End</a:t>
            </a:r>
          </a:p>
          <a:p>
            <a:r>
              <a:rPr kumimoji="1" lang="en-US" altLang="ko-KR" sz="3200" b="1" dirty="0">
                <a:solidFill>
                  <a:schemeClr val="bg1"/>
                </a:solidFill>
              </a:rPr>
              <a:t>Client </a:t>
            </a:r>
            <a:r>
              <a:rPr kumimoji="1" lang="en-US" altLang="ko-KR" sz="3200" b="1" dirty="0">
                <a:solidFill>
                  <a:srgbClr val="FF0000"/>
                </a:solidFill>
              </a:rPr>
              <a:t>Side</a:t>
            </a:r>
            <a:endParaRPr kumimoji="1"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368978-D4B0-9145-B03D-21488F3E943E}"/>
              </a:ext>
            </a:extLst>
          </p:cNvPr>
          <p:cNvSpPr txBox="1"/>
          <p:nvPr/>
        </p:nvSpPr>
        <p:spPr>
          <a:xfrm>
            <a:off x="9047618" y="2736327"/>
            <a:ext cx="15215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</a:rPr>
              <a:t>PHP JSP</a:t>
            </a:r>
          </a:p>
          <a:p>
            <a:r>
              <a:rPr kumimoji="1" lang="en-US" altLang="ko-KR" b="1" dirty="0">
                <a:solidFill>
                  <a:schemeClr val="bg1"/>
                </a:solidFill>
              </a:rPr>
              <a:t>ASP Django</a:t>
            </a:r>
          </a:p>
          <a:p>
            <a:r>
              <a:rPr kumimoji="1" lang="en-US" altLang="ko-KR" b="1" dirty="0">
                <a:solidFill>
                  <a:schemeClr val="bg1"/>
                </a:solidFill>
              </a:rPr>
              <a:t>NodeJS SQL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333578-D444-FA4E-82DD-C02AA560FB8E}"/>
              </a:ext>
            </a:extLst>
          </p:cNvPr>
          <p:cNvSpPr txBox="1"/>
          <p:nvPr/>
        </p:nvSpPr>
        <p:spPr>
          <a:xfrm>
            <a:off x="6992952" y="4716871"/>
            <a:ext cx="12817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</a:rPr>
              <a:t>HTML</a:t>
            </a:r>
          </a:p>
          <a:p>
            <a:r>
              <a:rPr kumimoji="1" lang="en-US" altLang="ko-KR" b="1" dirty="0">
                <a:solidFill>
                  <a:schemeClr val="bg1"/>
                </a:solidFill>
              </a:rPr>
              <a:t>CSS</a:t>
            </a:r>
          </a:p>
          <a:p>
            <a:r>
              <a:rPr kumimoji="1" lang="en-US" altLang="ko-KR" b="1" dirty="0">
                <a:solidFill>
                  <a:schemeClr val="bg1"/>
                </a:solidFill>
              </a:rPr>
              <a:t>JavaScript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3438025-EAB8-BF47-8636-D4541C0C1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713" y="4721524"/>
            <a:ext cx="1583380" cy="78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24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97C582-E475-4142-B776-251AC441A535}"/>
              </a:ext>
            </a:extLst>
          </p:cNvPr>
          <p:cNvSpPr txBox="1"/>
          <p:nvPr/>
        </p:nvSpPr>
        <p:spPr>
          <a:xfrm>
            <a:off x="7849021" y="6137478"/>
            <a:ext cx="4002912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2019</a:t>
            </a:r>
            <a:r>
              <a:rPr kumimoji="1" lang="ko-KR" altLang="en-US" dirty="0">
                <a:solidFill>
                  <a:schemeClr val="bg1"/>
                </a:solidFill>
              </a:rPr>
              <a:t>년 </a:t>
            </a:r>
            <a:r>
              <a:rPr kumimoji="1" lang="en-US" altLang="ko-KR" dirty="0">
                <a:solidFill>
                  <a:schemeClr val="bg1"/>
                </a:solidFill>
              </a:rPr>
              <a:t>6</a:t>
            </a:r>
            <a:r>
              <a:rPr kumimoji="1" lang="ko-KR" altLang="en-US" dirty="0">
                <a:solidFill>
                  <a:schemeClr val="bg1"/>
                </a:solidFill>
              </a:rPr>
              <a:t>월 </a:t>
            </a:r>
            <a:r>
              <a:rPr kumimoji="1" lang="en-US" altLang="ko-KR" dirty="0">
                <a:solidFill>
                  <a:schemeClr val="bg1"/>
                </a:solidFill>
              </a:rPr>
              <a:t>20</a:t>
            </a:r>
            <a:r>
              <a:rPr kumimoji="1" lang="ko-KR" altLang="en-US" dirty="0">
                <a:solidFill>
                  <a:schemeClr val="bg1"/>
                </a:solidFill>
              </a:rPr>
              <a:t>일 </a:t>
            </a:r>
            <a:r>
              <a:rPr kumimoji="1" lang="ko-KR" altLang="en-US" dirty="0" err="1">
                <a:solidFill>
                  <a:schemeClr val="bg1"/>
                </a:solidFill>
              </a:rPr>
              <a:t>몬드라곤</a:t>
            </a:r>
            <a:r>
              <a:rPr kumimoji="1" lang="ko-KR" altLang="en-US" dirty="0">
                <a:solidFill>
                  <a:schemeClr val="bg1"/>
                </a:solidFill>
              </a:rPr>
              <a:t> 교육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315E0-708F-4B49-8EBC-D401505C81C7}"/>
              </a:ext>
            </a:extLst>
          </p:cNvPr>
          <p:cNvSpPr txBox="1"/>
          <p:nvPr/>
        </p:nvSpPr>
        <p:spPr>
          <a:xfrm>
            <a:off x="771525" y="485776"/>
            <a:ext cx="1058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dirty="0">
                <a:solidFill>
                  <a:srgbClr val="0070C0"/>
                </a:solidFill>
              </a:rPr>
              <a:t>n. I</a:t>
            </a:r>
            <a:endParaRPr kumimoji="1" lang="ko-KR" altLang="en-US" sz="48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5300-8B6E-424A-A47E-C5EFCE348414}"/>
              </a:ext>
            </a:extLst>
          </p:cNvPr>
          <p:cNvSpPr txBox="1"/>
          <p:nvPr/>
        </p:nvSpPr>
        <p:spPr>
          <a:xfrm>
            <a:off x="1829828" y="549655"/>
            <a:ext cx="7115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chemeClr val="bg1"/>
                </a:solidFill>
              </a:rPr>
              <a:t>1.</a:t>
            </a:r>
            <a:r>
              <a:rPr kumimoji="1" lang="ko-KR" altLang="en-US" sz="4400" dirty="0">
                <a:solidFill>
                  <a:schemeClr val="bg1"/>
                </a:solidFill>
              </a:rPr>
              <a:t> </a:t>
            </a:r>
            <a:r>
              <a:rPr kumimoji="1" lang="en-US" altLang="ko-KR" sz="4400" dirty="0">
                <a:solidFill>
                  <a:schemeClr val="bg1"/>
                </a:solidFill>
              </a:rPr>
              <a:t>HTML </a:t>
            </a:r>
            <a:r>
              <a:rPr kumimoji="1" lang="ko-KR" altLang="en-US" sz="4400" dirty="0">
                <a:solidFill>
                  <a:schemeClr val="bg1"/>
                </a:solidFill>
              </a:rPr>
              <a:t>이란</a:t>
            </a:r>
            <a:r>
              <a:rPr kumimoji="1" lang="en-US" altLang="ko-KR" sz="4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161FBE-1343-A94D-BCDC-BE3DD2AC8422}"/>
              </a:ext>
            </a:extLst>
          </p:cNvPr>
          <p:cNvSpPr txBox="1"/>
          <p:nvPr/>
        </p:nvSpPr>
        <p:spPr>
          <a:xfrm>
            <a:off x="4872038" y="1657349"/>
            <a:ext cx="1502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rgbClr val="0070C0"/>
                </a:solidFill>
              </a:rPr>
              <a:t>HTML5</a:t>
            </a:r>
            <a:endParaRPr kumimoji="1" lang="ko-KR" altLang="en-US" sz="3200" dirty="0">
              <a:solidFill>
                <a:srgbClr val="0070C0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3438025-EAB8-BF47-8636-D4541C0C1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2242124"/>
            <a:ext cx="6688173" cy="33299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CAE64A-1963-0345-A944-C202F57CC5E6}"/>
              </a:ext>
            </a:extLst>
          </p:cNvPr>
          <p:cNvSpPr txBox="1"/>
          <p:nvPr/>
        </p:nvSpPr>
        <p:spPr>
          <a:xfrm>
            <a:off x="7829613" y="2242124"/>
            <a:ext cx="402232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 err="1">
                <a:solidFill>
                  <a:schemeClr val="bg1"/>
                </a:solidFill>
              </a:rPr>
              <a:t>HyperText</a:t>
            </a:r>
            <a:endParaRPr kumimoji="1" lang="en-US" altLang="ko-KR" sz="3200" b="1" dirty="0">
              <a:solidFill>
                <a:schemeClr val="bg1"/>
              </a:solidFill>
            </a:endParaRPr>
          </a:p>
          <a:p>
            <a:pPr algn="r"/>
            <a:r>
              <a:rPr kumimoji="1" lang="en-US" altLang="ko-KR" sz="3200" b="1" dirty="0">
                <a:solidFill>
                  <a:schemeClr val="bg1"/>
                </a:solidFill>
              </a:rPr>
              <a:t>Markup Language</a:t>
            </a:r>
          </a:p>
          <a:p>
            <a:pPr algn="r"/>
            <a:endParaRPr kumimoji="1" lang="en-US" altLang="ko-KR" sz="3200" b="1" dirty="0">
              <a:solidFill>
                <a:schemeClr val="bg1"/>
              </a:solidFill>
            </a:endParaRPr>
          </a:p>
          <a:p>
            <a:pPr algn="r"/>
            <a:r>
              <a:rPr kumimoji="1" lang="ko-KR" altLang="en-US" sz="3200" b="1" dirty="0">
                <a:solidFill>
                  <a:schemeClr val="bg1"/>
                </a:solidFill>
              </a:rPr>
              <a:t>태그형식으로 작성된</a:t>
            </a:r>
            <a:endParaRPr kumimoji="1" lang="en-US" altLang="ko-KR" sz="3200" b="1" dirty="0">
              <a:solidFill>
                <a:schemeClr val="bg1"/>
              </a:solidFill>
            </a:endParaRPr>
          </a:p>
          <a:p>
            <a:pPr algn="r"/>
            <a:r>
              <a:rPr kumimoji="1" lang="ko-KR" altLang="en-US" sz="3200" b="1" dirty="0" err="1">
                <a:solidFill>
                  <a:schemeClr val="bg1"/>
                </a:solidFill>
              </a:rPr>
              <a:t>웹개발</a:t>
            </a:r>
            <a:r>
              <a:rPr kumimoji="1" lang="ko-KR" altLang="en-US" sz="3200" b="1" dirty="0">
                <a:solidFill>
                  <a:schemeClr val="bg1"/>
                </a:solidFill>
              </a:rPr>
              <a:t> 언어</a:t>
            </a:r>
            <a:endParaRPr kumimoji="1" lang="ko-KR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88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97C582-E475-4142-B776-251AC441A535}"/>
              </a:ext>
            </a:extLst>
          </p:cNvPr>
          <p:cNvSpPr txBox="1"/>
          <p:nvPr/>
        </p:nvSpPr>
        <p:spPr>
          <a:xfrm>
            <a:off x="7849021" y="6137478"/>
            <a:ext cx="4002912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2019</a:t>
            </a:r>
            <a:r>
              <a:rPr kumimoji="1" lang="ko-KR" altLang="en-US" dirty="0">
                <a:solidFill>
                  <a:schemeClr val="bg1"/>
                </a:solidFill>
              </a:rPr>
              <a:t>년 </a:t>
            </a:r>
            <a:r>
              <a:rPr kumimoji="1" lang="en-US" altLang="ko-KR" dirty="0">
                <a:solidFill>
                  <a:schemeClr val="bg1"/>
                </a:solidFill>
              </a:rPr>
              <a:t>6</a:t>
            </a:r>
            <a:r>
              <a:rPr kumimoji="1" lang="ko-KR" altLang="en-US" dirty="0">
                <a:solidFill>
                  <a:schemeClr val="bg1"/>
                </a:solidFill>
              </a:rPr>
              <a:t>월 </a:t>
            </a:r>
            <a:r>
              <a:rPr kumimoji="1" lang="en-US" altLang="ko-KR" dirty="0">
                <a:solidFill>
                  <a:schemeClr val="bg1"/>
                </a:solidFill>
              </a:rPr>
              <a:t>20</a:t>
            </a:r>
            <a:r>
              <a:rPr kumimoji="1" lang="ko-KR" altLang="en-US" dirty="0">
                <a:solidFill>
                  <a:schemeClr val="bg1"/>
                </a:solidFill>
              </a:rPr>
              <a:t>일 </a:t>
            </a:r>
            <a:r>
              <a:rPr kumimoji="1" lang="ko-KR" altLang="en-US" dirty="0" err="1">
                <a:solidFill>
                  <a:schemeClr val="bg1"/>
                </a:solidFill>
              </a:rPr>
              <a:t>몬드라곤</a:t>
            </a:r>
            <a:r>
              <a:rPr kumimoji="1" lang="ko-KR" altLang="en-US" dirty="0">
                <a:solidFill>
                  <a:schemeClr val="bg1"/>
                </a:solidFill>
              </a:rPr>
              <a:t> 교육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315E0-708F-4B49-8EBC-D401505C81C7}"/>
              </a:ext>
            </a:extLst>
          </p:cNvPr>
          <p:cNvSpPr txBox="1"/>
          <p:nvPr/>
        </p:nvSpPr>
        <p:spPr>
          <a:xfrm>
            <a:off x="771525" y="485776"/>
            <a:ext cx="1058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dirty="0">
                <a:solidFill>
                  <a:srgbClr val="0070C0"/>
                </a:solidFill>
              </a:rPr>
              <a:t>n. I</a:t>
            </a:r>
            <a:endParaRPr kumimoji="1" lang="ko-KR" altLang="en-US" sz="48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5300-8B6E-424A-A47E-C5EFCE348414}"/>
              </a:ext>
            </a:extLst>
          </p:cNvPr>
          <p:cNvSpPr txBox="1"/>
          <p:nvPr/>
        </p:nvSpPr>
        <p:spPr>
          <a:xfrm>
            <a:off x="1829828" y="549655"/>
            <a:ext cx="7115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chemeClr val="bg1"/>
                </a:solidFill>
              </a:rPr>
              <a:t>1.</a:t>
            </a:r>
            <a:r>
              <a:rPr kumimoji="1" lang="ko-KR" altLang="en-US" sz="4400" dirty="0">
                <a:solidFill>
                  <a:schemeClr val="bg1"/>
                </a:solidFill>
              </a:rPr>
              <a:t> </a:t>
            </a:r>
            <a:r>
              <a:rPr kumimoji="1" lang="en-US" altLang="ko-KR" sz="4400" dirty="0">
                <a:solidFill>
                  <a:schemeClr val="bg1"/>
                </a:solidFill>
              </a:rPr>
              <a:t>HTML </a:t>
            </a:r>
            <a:r>
              <a:rPr kumimoji="1" lang="ko-KR" altLang="en-US" sz="4400" dirty="0">
                <a:solidFill>
                  <a:schemeClr val="bg1"/>
                </a:solidFill>
              </a:rPr>
              <a:t>이란</a:t>
            </a:r>
            <a:r>
              <a:rPr kumimoji="1" lang="en-US" altLang="ko-KR" sz="4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161FBE-1343-A94D-BCDC-BE3DD2AC8422}"/>
              </a:ext>
            </a:extLst>
          </p:cNvPr>
          <p:cNvSpPr txBox="1"/>
          <p:nvPr/>
        </p:nvSpPr>
        <p:spPr>
          <a:xfrm>
            <a:off x="4872038" y="1657349"/>
            <a:ext cx="2467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rgbClr val="0070C0"/>
                </a:solidFill>
              </a:rPr>
              <a:t>HTML5</a:t>
            </a:r>
            <a:r>
              <a:rPr kumimoji="1" lang="ko-KR" altLang="en-US" sz="3200" dirty="0">
                <a:solidFill>
                  <a:srgbClr val="0070C0"/>
                </a:solidFill>
              </a:rPr>
              <a:t> </a:t>
            </a:r>
            <a:r>
              <a:rPr kumimoji="1" lang="ko-KR" altLang="en-US" sz="3200" dirty="0" err="1">
                <a:solidFill>
                  <a:srgbClr val="0070C0"/>
                </a:solidFill>
              </a:rPr>
              <a:t>역활</a:t>
            </a:r>
            <a:endParaRPr kumimoji="1" lang="ko-KR" altLang="en-US" sz="3200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CAE64A-1963-0345-A944-C202F57CC5E6}"/>
              </a:ext>
            </a:extLst>
          </p:cNvPr>
          <p:cNvSpPr txBox="1"/>
          <p:nvPr/>
        </p:nvSpPr>
        <p:spPr>
          <a:xfrm>
            <a:off x="9114569" y="2151727"/>
            <a:ext cx="293548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200" b="1" dirty="0">
                <a:solidFill>
                  <a:schemeClr val="bg1"/>
                </a:solidFill>
              </a:rPr>
              <a:t>태그를 활용</a:t>
            </a:r>
            <a:endParaRPr kumimoji="1" lang="en-US" altLang="ko-KR" sz="3200" b="1" dirty="0">
              <a:solidFill>
                <a:schemeClr val="bg1"/>
              </a:solidFill>
            </a:endParaRPr>
          </a:p>
          <a:p>
            <a:pPr algn="r"/>
            <a:r>
              <a:rPr kumimoji="1" lang="en-US" altLang="ko-KR" sz="3200" b="1" dirty="0">
                <a:solidFill>
                  <a:schemeClr val="bg1"/>
                </a:solidFill>
              </a:rPr>
              <a:t>&lt;tag&gt;&lt;/tag&gt;</a:t>
            </a:r>
          </a:p>
          <a:p>
            <a:pPr algn="r"/>
            <a:endParaRPr kumimoji="1" lang="en-US" altLang="ko-KR" sz="3200" b="1" dirty="0">
              <a:solidFill>
                <a:schemeClr val="bg1"/>
              </a:solidFill>
            </a:endParaRPr>
          </a:p>
          <a:p>
            <a:pPr algn="r"/>
            <a:r>
              <a:rPr kumimoji="1" lang="ko-KR" altLang="en-US" sz="3200" b="1" dirty="0">
                <a:solidFill>
                  <a:schemeClr val="bg1"/>
                </a:solidFill>
              </a:rPr>
              <a:t>화면 틀을 그림</a:t>
            </a:r>
            <a:endParaRPr kumimoji="1" lang="en-US" altLang="ko-KR" sz="3200" b="1" dirty="0">
              <a:solidFill>
                <a:schemeClr val="bg1"/>
              </a:solidFill>
            </a:endParaRPr>
          </a:p>
          <a:p>
            <a:pPr algn="r"/>
            <a:r>
              <a:rPr kumimoji="1" lang="ko-KR" altLang="en-US" sz="3200" b="1" dirty="0">
                <a:solidFill>
                  <a:schemeClr val="bg1"/>
                </a:solidFill>
              </a:rPr>
              <a:t>디자인적 요소</a:t>
            </a:r>
            <a:endParaRPr kumimoji="1" lang="en-US" altLang="ko-KR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67252D-8976-F544-93CC-2083228E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3" y="2242124"/>
            <a:ext cx="86614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46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18</Pages>
  <Paragraphs>181</Paragraphs>
  <Words>668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장 석현</dc:creator>
  <cp:lastModifiedBy>민석 김</cp:lastModifiedBy>
  <dc:title>PowerPoint 프레젠테이션</dc:title>
  <dcterms:modified xsi:type="dcterms:W3CDTF">2019-06-20T09:17:51Z</dcterms:modified>
</cp:coreProperties>
</file>